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nb-N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A1B6"/>
    <a:srgbClr val="002B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615" autoAdjust="0"/>
    <p:restoredTop sz="86450" autoAdjust="0"/>
  </p:normalViewPr>
  <p:slideViewPr>
    <p:cSldViewPr>
      <p:cViewPr>
        <p:scale>
          <a:sx n="122" d="100"/>
          <a:sy n="122" d="100"/>
        </p:scale>
        <p:origin x="-1314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295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ad.uit.no\UiT\data\Projects\UBProsjekt\DigitalPublisering\Publiseringsfond\Soknader_2011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ad.uit.no\UiT\data\Projects\UBProsjekt\DigitalPublisering\Publiseringsfond\Soknader_2011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ad.uit.no\UiT\data\Projects\UBProsjekt\DigitalPublisering\Publiseringsfond\Soknader_2011.xls" TargetMode="External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ad.uit.no\UiT\data\Projects\UBProsjekt\DigitalPublisering\Publiseringsfond\Soknader_2011.xls" TargetMode="External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\\ad.uit.no\UiT\data\Projects\UBProsjekt\DigitalPublisering\Publiseringsfond\Soknader_2011.xls" TargetMode="External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ad.uit.no\UiT\data\Projects\UBProsjekt\DigitalPublisering\Publiseringsfond\Soknader_2011.xls" TargetMode="External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nb-NO" sz="1800" b="1" i="0" u="none" strike="noStrike" baseline="0">
                <a:solidFill>
                  <a:srgbClr val="000000"/>
                </a:solidFill>
                <a:latin typeface="Calibri"/>
                <a:cs typeface="Calibri"/>
              </a:rPr>
              <a:t>Articles 2011</a:t>
            </a:r>
            <a:endParaRPr lang="nb-NO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v>2011 per month</c:v>
          </c:tx>
          <c:spPr>
            <a:solidFill>
              <a:srgbClr val="00B050"/>
            </a:solidFill>
          </c:spPr>
          <c:invertIfNegative val="0"/>
          <c:val>
            <c:numRef>
              <c:f>Pivot!$R$5:$AC$5</c:f>
              <c:numCache>
                <c:formatCode>#,##0</c:formatCode>
                <c:ptCount val="12"/>
                <c:pt idx="1">
                  <c:v>1</c:v>
                </c:pt>
                <c:pt idx="2">
                  <c:v>5</c:v>
                </c:pt>
                <c:pt idx="3">
                  <c:v>1</c:v>
                </c:pt>
                <c:pt idx="4">
                  <c:v>2</c:v>
                </c:pt>
                <c:pt idx="6">
                  <c:v>2</c:v>
                </c:pt>
                <c:pt idx="7">
                  <c:v>1</c:v>
                </c:pt>
                <c:pt idx="8">
                  <c:v>1</c:v>
                </c:pt>
                <c:pt idx="9">
                  <c:v>3</c:v>
                </c:pt>
                <c:pt idx="11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6622976"/>
        <c:axId val="46637440"/>
      </c:barChart>
      <c:lineChart>
        <c:grouping val="standard"/>
        <c:varyColors val="0"/>
        <c:ser>
          <c:idx val="0"/>
          <c:order val="0"/>
          <c:tx>
            <c:v>2011 YTD</c:v>
          </c:tx>
          <c:cat>
            <c:numRef>
              <c:f>Pivot!$R$13:$AC$13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Pivot!$R$14:$AC$14</c:f>
              <c:numCache>
                <c:formatCode>#,##0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6</c:v>
                </c:pt>
                <c:pt idx="3">
                  <c:v>7</c:v>
                </c:pt>
                <c:pt idx="4">
                  <c:v>9</c:v>
                </c:pt>
                <c:pt idx="5">
                  <c:v>9</c:v>
                </c:pt>
                <c:pt idx="6">
                  <c:v>11</c:v>
                </c:pt>
                <c:pt idx="7">
                  <c:v>12</c:v>
                </c:pt>
                <c:pt idx="8">
                  <c:v>13</c:v>
                </c:pt>
                <c:pt idx="9">
                  <c:v>16</c:v>
                </c:pt>
                <c:pt idx="10">
                  <c:v>16</c:v>
                </c:pt>
                <c:pt idx="11">
                  <c:v>24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6622976"/>
        <c:axId val="46637440"/>
      </c:lineChart>
      <c:catAx>
        <c:axId val="466229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nb-NO" b="1"/>
                  <a:t>Month</a:t>
                </a:r>
              </a:p>
            </c:rich>
          </c:tx>
          <c:layout/>
          <c:overlay val="0"/>
        </c:title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nb-NO"/>
          </a:p>
        </c:txPr>
        <c:crossAx val="46637440"/>
        <c:crosses val="autoZero"/>
        <c:auto val="1"/>
        <c:lblAlgn val="ctr"/>
        <c:lblOffset val="100"/>
        <c:noMultiLvlLbl val="0"/>
      </c:catAx>
      <c:valAx>
        <c:axId val="4663744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nb-NO"/>
                  <a:t>Numbner</a:t>
                </a:r>
                <a:r>
                  <a:rPr lang="nb-NO" baseline="0"/>
                  <a:t> of articles</a:t>
                </a:r>
                <a:endParaRPr lang="nb-NO"/>
              </a:p>
            </c:rich>
          </c:tx>
          <c:layout/>
          <c:overlay val="0"/>
        </c:title>
        <c:numFmt formatCode="#,##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nb-NO"/>
          </a:p>
        </c:txPr>
        <c:crossAx val="4662297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65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nb-NO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nb-NO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nb-NO" sz="1800" b="1" i="0" u="none" strike="noStrike" baseline="0">
                <a:solidFill>
                  <a:srgbClr val="000000"/>
                </a:solidFill>
                <a:latin typeface="Calibri"/>
                <a:cs typeface="Calibri"/>
              </a:rPr>
              <a:t>Articles 2011–2012</a:t>
            </a:r>
          </a:p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nb-NO" sz="1100" b="1" i="0" u="none" strike="noStrike" baseline="0">
                <a:solidFill>
                  <a:srgbClr val="000000"/>
                </a:solidFill>
                <a:latin typeface="Calibri"/>
                <a:cs typeface="Calibri"/>
              </a:rPr>
              <a:t>(until mid-November 2012)</a:t>
            </a:r>
            <a:endParaRPr lang="nb-NO"/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v>2011 per month</c:v>
          </c:tx>
          <c:spPr>
            <a:solidFill>
              <a:srgbClr val="00B050"/>
            </a:solidFill>
          </c:spPr>
          <c:invertIfNegative val="0"/>
          <c:val>
            <c:numRef>
              <c:f>Pivot!$R$5:$AC$5</c:f>
              <c:numCache>
                <c:formatCode>#,##0</c:formatCode>
                <c:ptCount val="12"/>
                <c:pt idx="1">
                  <c:v>1</c:v>
                </c:pt>
                <c:pt idx="2">
                  <c:v>5</c:v>
                </c:pt>
                <c:pt idx="3">
                  <c:v>1</c:v>
                </c:pt>
                <c:pt idx="4">
                  <c:v>2</c:v>
                </c:pt>
                <c:pt idx="6">
                  <c:v>2</c:v>
                </c:pt>
                <c:pt idx="7">
                  <c:v>1</c:v>
                </c:pt>
                <c:pt idx="8">
                  <c:v>1</c:v>
                </c:pt>
                <c:pt idx="9">
                  <c:v>3</c:v>
                </c:pt>
                <c:pt idx="11">
                  <c:v>8</c:v>
                </c:pt>
              </c:numCache>
            </c:numRef>
          </c:val>
        </c:ser>
        <c:ser>
          <c:idx val="3"/>
          <c:order val="3"/>
          <c:tx>
            <c:v>2012 per month</c:v>
          </c:tx>
          <c:invertIfNegative val="0"/>
          <c:val>
            <c:numRef>
              <c:f>Pivot!$R$6:$AC$6</c:f>
              <c:numCache>
                <c:formatCode>#,##0</c:formatCode>
                <c:ptCount val="12"/>
                <c:pt idx="0">
                  <c:v>2</c:v>
                </c:pt>
                <c:pt idx="1">
                  <c:v>1</c:v>
                </c:pt>
                <c:pt idx="2">
                  <c:v>5</c:v>
                </c:pt>
                <c:pt idx="3">
                  <c:v>3</c:v>
                </c:pt>
                <c:pt idx="4">
                  <c:v>3</c:v>
                </c:pt>
                <c:pt idx="5">
                  <c:v>9</c:v>
                </c:pt>
                <c:pt idx="6">
                  <c:v>4</c:v>
                </c:pt>
                <c:pt idx="7">
                  <c:v>3</c:v>
                </c:pt>
                <c:pt idx="8">
                  <c:v>5</c:v>
                </c:pt>
                <c:pt idx="9">
                  <c:v>3</c:v>
                </c:pt>
                <c:pt idx="10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1422336"/>
        <c:axId val="51424640"/>
      </c:barChart>
      <c:lineChart>
        <c:grouping val="standard"/>
        <c:varyColors val="0"/>
        <c:ser>
          <c:idx val="0"/>
          <c:order val="0"/>
          <c:tx>
            <c:v>2011 YTD</c:v>
          </c:tx>
          <c:cat>
            <c:numRef>
              <c:f>Pivot!$R$13:$AC$13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Pivot!$R$14:$AC$14</c:f>
              <c:numCache>
                <c:formatCode>#,##0</c:formatCode>
                <c:ptCount val="12"/>
                <c:pt idx="0">
                  <c:v>0</c:v>
                </c:pt>
                <c:pt idx="1">
                  <c:v>1</c:v>
                </c:pt>
                <c:pt idx="2">
                  <c:v>6</c:v>
                </c:pt>
                <c:pt idx="3">
                  <c:v>7</c:v>
                </c:pt>
                <c:pt idx="4">
                  <c:v>9</c:v>
                </c:pt>
                <c:pt idx="5">
                  <c:v>9</c:v>
                </c:pt>
                <c:pt idx="6">
                  <c:v>11</c:v>
                </c:pt>
                <c:pt idx="7">
                  <c:v>12</c:v>
                </c:pt>
                <c:pt idx="8">
                  <c:v>13</c:v>
                </c:pt>
                <c:pt idx="9">
                  <c:v>16</c:v>
                </c:pt>
                <c:pt idx="10">
                  <c:v>16</c:v>
                </c:pt>
                <c:pt idx="11">
                  <c:v>24</c:v>
                </c:pt>
              </c:numCache>
            </c:numRef>
          </c:val>
          <c:smooth val="0"/>
        </c:ser>
        <c:ser>
          <c:idx val="2"/>
          <c:order val="2"/>
          <c:tx>
            <c:v>2012 YTD</c:v>
          </c:tx>
          <c:spPr>
            <a:ln>
              <a:solidFill>
                <a:srgbClr val="FF0000"/>
              </a:solidFill>
            </a:ln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val>
            <c:numRef>
              <c:f>Pivot!$R$15:$AC$15</c:f>
              <c:numCache>
                <c:formatCode>#,##0</c:formatCode>
                <c:ptCount val="12"/>
                <c:pt idx="0">
                  <c:v>2</c:v>
                </c:pt>
                <c:pt idx="1">
                  <c:v>3</c:v>
                </c:pt>
                <c:pt idx="2">
                  <c:v>8</c:v>
                </c:pt>
                <c:pt idx="3">
                  <c:v>11</c:v>
                </c:pt>
                <c:pt idx="4">
                  <c:v>14</c:v>
                </c:pt>
                <c:pt idx="5">
                  <c:v>23</c:v>
                </c:pt>
                <c:pt idx="6">
                  <c:v>27</c:v>
                </c:pt>
                <c:pt idx="7">
                  <c:v>30</c:v>
                </c:pt>
                <c:pt idx="8">
                  <c:v>35</c:v>
                </c:pt>
                <c:pt idx="9">
                  <c:v>38</c:v>
                </c:pt>
                <c:pt idx="10">
                  <c:v>40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1422336"/>
        <c:axId val="51424640"/>
      </c:lineChart>
      <c:catAx>
        <c:axId val="514223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nb-NO" b="1"/>
                  <a:t>Month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nb-NO"/>
          </a:p>
        </c:txPr>
        <c:crossAx val="51424640"/>
        <c:crosses val="autoZero"/>
        <c:auto val="1"/>
        <c:lblAlgn val="ctr"/>
        <c:lblOffset val="100"/>
        <c:noMultiLvlLbl val="0"/>
      </c:catAx>
      <c:valAx>
        <c:axId val="5142464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nb-NO"/>
                  <a:t>Number of articles</a:t>
                </a:r>
              </a:p>
            </c:rich>
          </c:tx>
          <c:overlay val="0"/>
        </c:title>
        <c:numFmt formatCode="#,##0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nb-NO"/>
          </a:p>
        </c:txPr>
        <c:crossAx val="51422336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650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nb-NO"/>
        </a:p>
      </c:txPr>
    </c:legend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nb-NO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nb-NO"/>
              <a:t>Articles</a:t>
            </a:r>
            <a:r>
              <a:rPr lang="nb-NO" baseline="0"/>
              <a:t> by faculty</a:t>
            </a:r>
            <a:endParaRPr lang="nb-NO"/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dLbl>
              <c:idx val="0"/>
              <c:layout>
                <c:manualLayout>
                  <c:x val="0.14694322451739597"/>
                  <c:y val="7.848324514991181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2792410323709535"/>
                  <c:y val="-3.355366133069732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25392454068241471"/>
                  <c:y val="8.922868744579225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21725116035512143"/>
                  <c:y val="2.738518796261578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nb-NO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Fakultet!$L$6:$L$9</c:f>
              <c:strCache>
                <c:ptCount val="4"/>
                <c:pt idx="0">
                  <c:v>Biosciences, Fisheries and Economics </c:v>
                </c:pt>
                <c:pt idx="1">
                  <c:v>Health sciences</c:v>
                </c:pt>
                <c:pt idx="2">
                  <c:v>Humanities, Social Sciences and Education</c:v>
                </c:pt>
                <c:pt idx="3">
                  <c:v>Science and Technology</c:v>
                </c:pt>
              </c:strCache>
            </c:strRef>
          </c:cat>
          <c:val>
            <c:numRef>
              <c:f>Fakultet!$M$6:$M$9</c:f>
              <c:numCache>
                <c:formatCode>General</c:formatCode>
                <c:ptCount val="4"/>
                <c:pt idx="0">
                  <c:v>8</c:v>
                </c:pt>
                <c:pt idx="1">
                  <c:v>54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nb-NO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nb-NO"/>
              <a:t>Authors' positions</a:t>
            </a:r>
          </a:p>
        </c:rich>
      </c:tx>
      <c:layout>
        <c:manualLayout>
          <c:xMode val="edge"/>
          <c:yMode val="edge"/>
          <c:x val="0.3218659221382188"/>
          <c:y val="2.8144239226033423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nb-NO"/>
                      <a:t>Administrator; 1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nb-NO"/>
                      <a:t>PHD student; 17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nb-NO"/>
                      <a:t>Lecturer; 1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Associate professor; 17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Post-doctoral fellow; 1</a:t>
                    </a: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6"/>
              <c:tx>
                <c:rich>
                  <a:bodyPr/>
                  <a:lstStyle/>
                  <a:p>
                    <a:r>
                      <a:rPr lang="nb-NO"/>
                      <a:t>Researcher; 7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'Forfattere stilling'!$B$13:$I$13</c:f>
              <c:strCache>
                <c:ptCount val="8"/>
                <c:pt idx="0">
                  <c:v>Adm</c:v>
                </c:pt>
                <c:pt idx="1">
                  <c:v>Student</c:v>
                </c:pt>
                <c:pt idx="2">
                  <c:v>PHD</c:v>
                </c:pt>
                <c:pt idx="3">
                  <c:v>Univ.lektor</c:v>
                </c:pt>
                <c:pt idx="4">
                  <c:v>F.aman.</c:v>
                </c:pt>
                <c:pt idx="5">
                  <c:v>Post.dok</c:v>
                </c:pt>
                <c:pt idx="6">
                  <c:v>Forsker</c:v>
                </c:pt>
                <c:pt idx="7">
                  <c:v>Professor</c:v>
                </c:pt>
              </c:strCache>
            </c:strRef>
          </c:cat>
          <c:val>
            <c:numRef>
              <c:f>'Forfattere stilling'!$B$18:$I$18</c:f>
              <c:numCache>
                <c:formatCode>General</c:formatCode>
                <c:ptCount val="8"/>
                <c:pt idx="0">
                  <c:v>1</c:v>
                </c:pt>
                <c:pt idx="1">
                  <c:v>1</c:v>
                </c:pt>
                <c:pt idx="2">
                  <c:v>17</c:v>
                </c:pt>
                <c:pt idx="3">
                  <c:v>1</c:v>
                </c:pt>
                <c:pt idx="4">
                  <c:v>17</c:v>
                </c:pt>
                <c:pt idx="5">
                  <c:v>1</c:v>
                </c:pt>
                <c:pt idx="6">
                  <c:v>7</c:v>
                </c:pt>
                <c:pt idx="7">
                  <c:v>19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r>
              <a:rPr lang="nb-NO"/>
              <a:t>Articles per author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Forfattere!$P$4</c:f>
              <c:strCache>
                <c:ptCount val="1"/>
                <c:pt idx="0">
                  <c:v>Forfattere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nb-N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Forfattere!$P$5:$P$10</c:f>
              <c:numCache>
                <c:formatCode>General</c:formatCode>
                <c:ptCount val="6"/>
                <c:pt idx="0">
                  <c:v>37</c:v>
                </c:pt>
                <c:pt idx="1">
                  <c:v>7</c:v>
                </c:pt>
                <c:pt idx="2">
                  <c:v>1</c:v>
                </c:pt>
                <c:pt idx="3">
                  <c:v>1</c:v>
                </c:pt>
                <c:pt idx="4">
                  <c:v>0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7077632"/>
        <c:axId val="47108480"/>
      </c:barChart>
      <c:catAx>
        <c:axId val="4707763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nb-NO"/>
                  <a:t>Number of</a:t>
                </a:r>
                <a:r>
                  <a:rPr lang="nb-NO" baseline="0"/>
                  <a:t> </a:t>
                </a:r>
                <a:r>
                  <a:rPr lang="nb-NO"/>
                  <a:t>articles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nb-NO"/>
          </a:p>
        </c:txPr>
        <c:crossAx val="47108480"/>
        <c:crosses val="autoZero"/>
        <c:auto val="1"/>
        <c:lblAlgn val="ctr"/>
        <c:lblOffset val="100"/>
        <c:noMultiLvlLbl val="0"/>
      </c:catAx>
      <c:valAx>
        <c:axId val="47108480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nb-NO"/>
                  <a:t>Number of authors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nb-NO"/>
          </a:p>
        </c:txPr>
        <c:crossAx val="470776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nb-NO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b-N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nb-NO"/>
              <a:t>Publishers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4"/>
              <c:layout>
                <c:manualLayout>
                  <c:x val="-1.3327896774547904E-3"/>
                  <c:y val="1.024722716112098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Utgivere!$K$5:$K$12</c:f>
              <c:strCache>
                <c:ptCount val="8"/>
                <c:pt idx="0">
                  <c:v>BMC</c:v>
                </c:pt>
                <c:pt idx="1">
                  <c:v>PLOS</c:v>
                </c:pt>
                <c:pt idx="2">
                  <c:v>Hindawi</c:v>
                </c:pt>
                <c:pt idx="3">
                  <c:v>Dove Medical Press</c:v>
                </c:pt>
                <c:pt idx="4">
                  <c:v>Springer Open</c:v>
                </c:pt>
                <c:pt idx="5">
                  <c:v>Frontiers Research Foundation </c:v>
                </c:pt>
                <c:pt idx="6">
                  <c:v>JMIR</c:v>
                </c:pt>
                <c:pt idx="7">
                  <c:v>Others</c:v>
                </c:pt>
              </c:strCache>
            </c:strRef>
          </c:cat>
          <c:val>
            <c:numRef>
              <c:f>Utgivere!$M$5:$M$12</c:f>
              <c:numCache>
                <c:formatCode>General</c:formatCode>
                <c:ptCount val="8"/>
                <c:pt idx="0">
                  <c:v>31</c:v>
                </c:pt>
                <c:pt idx="1">
                  <c:v>10</c:v>
                </c:pt>
                <c:pt idx="2">
                  <c:v>6</c:v>
                </c:pt>
                <c:pt idx="3">
                  <c:v>5</c:v>
                </c:pt>
                <c:pt idx="4">
                  <c:v>3</c:v>
                </c:pt>
                <c:pt idx="5">
                  <c:v>2</c:v>
                </c:pt>
                <c:pt idx="6">
                  <c:v>2</c:v>
                </c:pt>
                <c:pt idx="7">
                  <c:v>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5445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1">
                <a:latin typeface="Verdana" pitchFamily="34" charset="0"/>
              </a:defRPr>
            </a:lvl1pPr>
          </a:lstStyle>
          <a:p>
            <a:endParaRPr lang="nb-NO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16563" y="0"/>
            <a:ext cx="1339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endParaRPr lang="nb-NO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b-NO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A634A6-9085-44E8-B63C-338E541E856A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6667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5084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1">
                <a:latin typeface="Verdana" pitchFamily="34" charset="0"/>
              </a:defRPr>
            </a:lvl1pPr>
          </a:lstStyle>
          <a:p>
            <a:endParaRPr lang="nb-NO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29225" y="0"/>
            <a:ext cx="1627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endParaRPr lang="nb-NO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Click to edit Master text styles</a:t>
            </a:r>
          </a:p>
          <a:p>
            <a:pPr lvl="1"/>
            <a:r>
              <a:rPr lang="nb-NO" smtClean="0"/>
              <a:t>Second level</a:t>
            </a:r>
          </a:p>
          <a:p>
            <a:pPr lvl="2"/>
            <a:r>
              <a:rPr lang="nb-NO" smtClean="0"/>
              <a:t>Third level</a:t>
            </a:r>
          </a:p>
          <a:p>
            <a:pPr lvl="3"/>
            <a:r>
              <a:rPr lang="nb-NO" smtClean="0"/>
              <a:t>Fourth level</a:t>
            </a:r>
          </a:p>
          <a:p>
            <a:pPr lvl="4"/>
            <a:r>
              <a:rPr lang="nb-NO" smtClean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b-NO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462D08D-8D4E-45F5-A899-2F06FC56AD4C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623018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62D08D-8D4E-45F5-A899-2F06FC56AD4C}" type="slidenum">
              <a:rPr lang="nb-NO" smtClean="0"/>
              <a:pPr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51499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409825"/>
            <a:ext cx="7848600" cy="13065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nb-NO" noProof="0" smtClean="0"/>
              <a:t>Klikk for å redigere tittelstil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11188" y="3860800"/>
            <a:ext cx="5543550" cy="576263"/>
          </a:xfrm>
        </p:spPr>
        <p:txBody>
          <a:bodyPr/>
          <a:lstStyle>
            <a:lvl1pPr marL="0" indent="0">
              <a:buFontTx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nb-NO" noProof="0" smtClean="0"/>
              <a:t>Klikk for å redigere undertittelstil i malen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42B262-9BA0-46BF-8D32-1F0033CCA57E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94892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319F789-F396-4516-92E9-2BED6F6C3BF7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28785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588963" y="2708275"/>
            <a:ext cx="3498850" cy="36004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240213" y="2708275"/>
            <a:ext cx="3500437" cy="36004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FC40F19-7E39-4324-AB5F-132A3C0DC912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14184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B81EDB5-403F-4A72-BC48-3B7DF66282AE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85343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81FAE57-EFA6-410C-9F1D-8DC8E422CA74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8914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3" name="Plassholder for lysbildenumm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53935BF-08EC-491C-A642-3A75F952A4CD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52127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360D9AF-070A-4566-85CD-81A4463CA620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88233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 smtClean="0"/>
              <a:t>Klikk ikonet for å legge til et bilde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D9CF6B8-829B-4F42-9452-9AC2931650A6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293780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DE8AAF8-EEAA-45A7-B05B-B711DF4DF430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33635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5953125" y="1422400"/>
            <a:ext cx="1787525" cy="48863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588963" y="1422400"/>
            <a:ext cx="5211762" cy="48863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7DC6377-99BC-4AE3-B8C5-3C623C04C5C5}" type="slidenum">
              <a:rPr lang="nb-NO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92893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90550" y="1422400"/>
            <a:ext cx="71501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tittelstil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88963" y="2708275"/>
            <a:ext cx="7151687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916238" y="6453188"/>
            <a:ext cx="1738312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t" anchorCtr="0" compatLnSpc="1">
            <a:prstTxWarp prst="textNoShape">
              <a:avLst/>
            </a:prstTxWarp>
          </a:bodyPr>
          <a:lstStyle>
            <a:lvl1pPr algn="ctr">
              <a:defRPr sz="800">
                <a:solidFill>
                  <a:srgbClr val="80A1B6"/>
                </a:solidFill>
                <a:latin typeface="+mn-lt"/>
              </a:defRPr>
            </a:lvl1pPr>
          </a:lstStyle>
          <a:p>
            <a:fld id="{DF409540-1A28-4B8D-BCC3-D318DE4C0FEF}" type="datetime1">
              <a:rPr lang="nb-NO"/>
              <a:pPr/>
              <a:t>11.07.2014</a:t>
            </a:fld>
            <a:endParaRPr lang="nb-NO"/>
          </a:p>
        </p:txBody>
      </p:sp>
      <p:pic>
        <p:nvPicPr>
          <p:cNvPr id="1032" name="Picture 8" descr="UITblaa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188" y="6451600"/>
            <a:ext cx="2371725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1188" y="6453188"/>
            <a:ext cx="936625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91440" bIns="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0A1B6"/>
                </a:solidFill>
                <a:latin typeface="+mn-lt"/>
              </a:defRPr>
            </a:lvl1pPr>
          </a:lstStyle>
          <a:p>
            <a:fld id="{82F6D66B-68A0-44A1-B028-C23D78439768}" type="slidenum">
              <a:rPr lang="nb-NO"/>
              <a:pPr/>
              <a:t>‹#›</a:t>
            </a:fld>
            <a:endParaRPr lang="nb-NO"/>
          </a:p>
        </p:txBody>
      </p:sp>
      <p:pic>
        <p:nvPicPr>
          <p:cNvPr id="1036" name="Picture 12" descr="PPT_UIT_blaa_sid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300" y="1588"/>
            <a:ext cx="1155700" cy="685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002B54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SzPct val="9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Font typeface="Arial" charset="0"/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SzPct val="80000"/>
        <a:buFont typeface="Arial" charset="0"/>
        <a:buChar char="»"/>
        <a:defRPr sz="1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SzPct val="80000"/>
        <a:buFont typeface="Arial" charset="0"/>
        <a:buChar char="»"/>
        <a:defRPr sz="1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SzPct val="80000"/>
        <a:buFont typeface="Arial" charset="0"/>
        <a:buChar char="»"/>
        <a:defRPr sz="1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SzPct val="80000"/>
        <a:buFont typeface="Arial" charset="0"/>
        <a:buChar char="»"/>
        <a:defRPr sz="1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80A1B6"/>
        </a:buClr>
        <a:buSzPct val="80000"/>
        <a:buFont typeface="Arial" charset="0"/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Experiences from the publication fund of the University of </a:t>
            </a:r>
            <a:r>
              <a:rPr lang="en-US" dirty="0" smtClean="0"/>
              <a:t>Tromsø</a:t>
            </a:r>
            <a:endParaRPr lang="nb-NO" dirty="0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 err="1" smtClean="0"/>
              <a:t>7th</a:t>
            </a:r>
            <a:r>
              <a:rPr lang="nb-NO" dirty="0" smtClean="0"/>
              <a:t> Munin </a:t>
            </a:r>
            <a:r>
              <a:rPr lang="nb-NO" dirty="0" err="1" smtClean="0"/>
              <a:t>conference</a:t>
            </a:r>
            <a:r>
              <a:rPr lang="nb-NO" dirty="0" smtClean="0"/>
              <a:t>, Tromsø</a:t>
            </a:r>
          </a:p>
          <a:p>
            <a:r>
              <a:rPr lang="nb-NO" dirty="0" smtClean="0"/>
              <a:t>November </a:t>
            </a:r>
            <a:r>
              <a:rPr lang="nb-NO" dirty="0" err="1" smtClean="0"/>
              <a:t>23rd</a:t>
            </a:r>
            <a:r>
              <a:rPr lang="nb-NO" dirty="0" smtClean="0"/>
              <a:t> 2012</a:t>
            </a:r>
          </a:p>
          <a:p>
            <a:endParaRPr lang="nb-NO" dirty="0"/>
          </a:p>
          <a:p>
            <a:endParaRPr lang="nb-NO" dirty="0" smtClean="0"/>
          </a:p>
          <a:p>
            <a:r>
              <a:rPr lang="nb-NO" dirty="0" smtClean="0"/>
              <a:t>Jan Erik Frantsvåg</a:t>
            </a:r>
          </a:p>
          <a:p>
            <a:r>
              <a:rPr lang="nb-NO" dirty="0" smtClean="0"/>
              <a:t>Open Access adviser </a:t>
            </a:r>
          </a:p>
          <a:p>
            <a:r>
              <a:rPr lang="nb-NO" dirty="0" smtClean="0"/>
              <a:t>The </a:t>
            </a:r>
            <a:r>
              <a:rPr lang="nb-NO" dirty="0" err="1" smtClean="0"/>
              <a:t>University</a:t>
            </a:r>
            <a:r>
              <a:rPr lang="nb-NO" dirty="0" smtClean="0"/>
              <a:t> Library </a:t>
            </a:r>
            <a:r>
              <a:rPr lang="nb-NO" dirty="0" err="1" smtClean="0"/>
              <a:t>of</a:t>
            </a:r>
            <a:r>
              <a:rPr lang="nb-NO" dirty="0" smtClean="0"/>
              <a:t> Tromsø</a:t>
            </a:r>
          </a:p>
        </p:txBody>
      </p:sp>
    </p:spTree>
    <p:extLst>
      <p:ext uri="{BB962C8B-B14F-4D97-AF65-F5344CB8AC3E}">
        <p14:creationId xmlns:p14="http://schemas.microsoft.com/office/powerpoint/2010/main" val="240152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How </a:t>
            </a:r>
            <a:r>
              <a:rPr lang="nb-NO" dirty="0" err="1" smtClean="0"/>
              <a:t>should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fund</a:t>
            </a:r>
            <a:r>
              <a:rPr lang="nb-NO" dirty="0" smtClean="0"/>
              <a:t> </a:t>
            </a:r>
            <a:r>
              <a:rPr lang="nb-NO" dirty="0" err="1" smtClean="0"/>
              <a:t>work</a:t>
            </a:r>
            <a:r>
              <a:rPr lang="nb-NO" dirty="0" smtClean="0"/>
              <a:t>?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err="1" smtClean="0"/>
              <a:t>There</a:t>
            </a:r>
            <a:r>
              <a:rPr lang="nb-NO" dirty="0" smtClean="0"/>
              <a:t> </a:t>
            </a:r>
            <a:r>
              <a:rPr lang="nb-NO" dirty="0" err="1" smtClean="0"/>
              <a:t>were</a:t>
            </a:r>
            <a:r>
              <a:rPr lang="nb-NO" dirty="0" smtClean="0"/>
              <a:t> </a:t>
            </a:r>
            <a:r>
              <a:rPr lang="nb-NO" dirty="0" err="1" smtClean="0"/>
              <a:t>many</a:t>
            </a:r>
            <a:r>
              <a:rPr lang="nb-NO" dirty="0" smtClean="0"/>
              <a:t> </a:t>
            </a:r>
            <a:r>
              <a:rPr lang="nb-NO" dirty="0" err="1" smtClean="0"/>
              <a:t>models</a:t>
            </a:r>
            <a:r>
              <a:rPr lang="nb-NO" dirty="0" smtClean="0"/>
              <a:t> </a:t>
            </a:r>
            <a:r>
              <a:rPr lang="nb-NO" dirty="0" err="1" smtClean="0"/>
              <a:t>out</a:t>
            </a:r>
            <a:r>
              <a:rPr lang="nb-NO" dirty="0" smtClean="0"/>
              <a:t> </a:t>
            </a:r>
            <a:r>
              <a:rPr lang="nb-NO" dirty="0" err="1" smtClean="0"/>
              <a:t>there</a:t>
            </a:r>
            <a:endParaRPr lang="nb-NO" dirty="0" smtClean="0"/>
          </a:p>
          <a:p>
            <a:r>
              <a:rPr lang="nb-NO" dirty="0" smtClean="0"/>
              <a:t>Lund: </a:t>
            </a:r>
            <a:r>
              <a:rPr lang="nb-NO" dirty="0" err="1" smtClean="0"/>
              <a:t>Paying</a:t>
            </a:r>
            <a:r>
              <a:rPr lang="nb-NO" dirty="0" smtClean="0"/>
              <a:t> for all </a:t>
            </a:r>
            <a:r>
              <a:rPr lang="nb-NO" dirty="0" err="1" smtClean="0"/>
              <a:t>publishing</a:t>
            </a:r>
            <a:r>
              <a:rPr lang="nb-NO" dirty="0" smtClean="0"/>
              <a:t> </a:t>
            </a:r>
            <a:r>
              <a:rPr lang="nb-NO" dirty="0" err="1" smtClean="0"/>
              <a:t>with</a:t>
            </a:r>
            <a:r>
              <a:rPr lang="nb-NO" dirty="0" smtClean="0"/>
              <a:t> </a:t>
            </a:r>
            <a:r>
              <a:rPr lang="nb-NO" dirty="0" err="1" smtClean="0"/>
              <a:t>specified</a:t>
            </a:r>
            <a:r>
              <a:rPr lang="nb-NO" dirty="0" smtClean="0"/>
              <a:t> OA </a:t>
            </a:r>
            <a:r>
              <a:rPr lang="nb-NO" dirty="0" err="1" smtClean="0"/>
              <a:t>publishers</a:t>
            </a:r>
            <a:endParaRPr lang="nb-NO" baseline="0" dirty="0" smtClean="0"/>
          </a:p>
          <a:p>
            <a:r>
              <a:rPr lang="nb-NO" dirty="0" smtClean="0"/>
              <a:t>USA: </a:t>
            </a:r>
            <a:r>
              <a:rPr lang="nb-NO" dirty="0" err="1" smtClean="0"/>
              <a:t>Paying</a:t>
            </a:r>
            <a:r>
              <a:rPr lang="nb-NO" dirty="0" smtClean="0"/>
              <a:t> for </a:t>
            </a:r>
            <a:r>
              <a:rPr lang="nb-NO" dirty="0" err="1" smtClean="0"/>
              <a:t>articles</a:t>
            </a:r>
            <a:endParaRPr lang="nb-NO" dirty="0" smtClean="0"/>
          </a:p>
          <a:p>
            <a:pPr lvl="1"/>
            <a:r>
              <a:rPr lang="nb-NO" dirty="0" err="1" smtClean="0"/>
              <a:t>Limitation</a:t>
            </a:r>
            <a:r>
              <a:rPr lang="nb-NO" dirty="0" smtClean="0"/>
              <a:t> </a:t>
            </a:r>
            <a:r>
              <a:rPr lang="nb-NO" dirty="0" err="1" smtClean="0"/>
              <a:t>on</a:t>
            </a:r>
            <a:r>
              <a:rPr lang="nb-NO" dirty="0" smtClean="0"/>
              <a:t> </a:t>
            </a:r>
            <a:r>
              <a:rPr lang="nb-NO" dirty="0" err="1" smtClean="0"/>
              <a:t>number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articles</a:t>
            </a:r>
            <a:r>
              <a:rPr lang="nb-NO" dirty="0" smtClean="0"/>
              <a:t> per </a:t>
            </a:r>
            <a:r>
              <a:rPr lang="nb-NO" dirty="0" err="1" smtClean="0"/>
              <a:t>author</a:t>
            </a:r>
            <a:r>
              <a:rPr lang="nb-NO" dirty="0" smtClean="0"/>
              <a:t> per </a:t>
            </a:r>
            <a:r>
              <a:rPr lang="nb-NO" dirty="0" err="1" smtClean="0"/>
              <a:t>year</a:t>
            </a:r>
            <a:endParaRPr lang="nb-NO" dirty="0"/>
          </a:p>
          <a:p>
            <a:pPr lvl="1"/>
            <a:r>
              <a:rPr lang="nb-NO" dirty="0" smtClean="0"/>
              <a:t>Limits </a:t>
            </a:r>
            <a:r>
              <a:rPr lang="nb-NO" dirty="0" err="1" smtClean="0"/>
              <a:t>on</a:t>
            </a:r>
            <a:r>
              <a:rPr lang="nb-NO" dirty="0" smtClean="0"/>
              <a:t> </a:t>
            </a:r>
            <a:r>
              <a:rPr lang="nb-NO" dirty="0" err="1" smtClean="0"/>
              <a:t>cost</a:t>
            </a:r>
            <a:r>
              <a:rPr lang="nb-NO" dirty="0" smtClean="0"/>
              <a:t> per </a:t>
            </a:r>
            <a:r>
              <a:rPr lang="nb-NO" dirty="0" err="1" smtClean="0"/>
              <a:t>article</a:t>
            </a:r>
            <a:endParaRPr lang="nb-NO" dirty="0" smtClean="0"/>
          </a:p>
          <a:p>
            <a:pPr lvl="1"/>
            <a:r>
              <a:rPr lang="nb-NO" dirty="0" err="1" smtClean="0"/>
              <a:t>Only</a:t>
            </a:r>
            <a:r>
              <a:rPr lang="nb-NO" dirty="0" smtClean="0"/>
              <a:t> for </a:t>
            </a:r>
            <a:r>
              <a:rPr lang="nb-NO" dirty="0" err="1" smtClean="0"/>
              <a:t>internally</a:t>
            </a:r>
            <a:r>
              <a:rPr lang="nb-NO" dirty="0" smtClean="0"/>
              <a:t> </a:t>
            </a:r>
            <a:r>
              <a:rPr lang="nb-NO" dirty="0" err="1" smtClean="0"/>
              <a:t>funded</a:t>
            </a:r>
            <a:r>
              <a:rPr lang="nb-NO" dirty="0" smtClean="0"/>
              <a:t> </a:t>
            </a:r>
            <a:r>
              <a:rPr lang="nb-NO" dirty="0" err="1" smtClean="0"/>
              <a:t>research</a:t>
            </a:r>
            <a:endParaRPr lang="nb-NO" dirty="0" smtClean="0"/>
          </a:p>
          <a:p>
            <a:r>
              <a:rPr lang="nb-NO" dirty="0" err="1" smtClean="0"/>
              <a:t>There</a:t>
            </a:r>
            <a:r>
              <a:rPr lang="nb-NO" dirty="0" smtClean="0"/>
              <a:t> </a:t>
            </a:r>
            <a:r>
              <a:rPr lang="nb-NO" dirty="0" err="1" smtClean="0"/>
              <a:t>wasn’t</a:t>
            </a:r>
            <a:r>
              <a:rPr lang="nb-NO" dirty="0" smtClean="0"/>
              <a:t> </a:t>
            </a:r>
            <a:r>
              <a:rPr lang="nb-NO" dirty="0" err="1" smtClean="0"/>
              <a:t>that</a:t>
            </a:r>
            <a:r>
              <a:rPr lang="nb-NO" dirty="0" smtClean="0"/>
              <a:t> </a:t>
            </a:r>
            <a:r>
              <a:rPr lang="nb-NO" dirty="0" err="1" smtClean="0"/>
              <a:t>many</a:t>
            </a:r>
            <a:r>
              <a:rPr lang="nb-NO" dirty="0" smtClean="0"/>
              <a:t> to </a:t>
            </a:r>
            <a:r>
              <a:rPr lang="nb-NO" dirty="0" err="1" smtClean="0"/>
              <a:t>learn</a:t>
            </a:r>
            <a:r>
              <a:rPr lang="nb-NO" dirty="0" smtClean="0"/>
              <a:t> from</a:t>
            </a:r>
          </a:p>
          <a:p>
            <a:r>
              <a:rPr lang="nb-NO" dirty="0" err="1" smtClean="0"/>
              <a:t>We</a:t>
            </a:r>
            <a:r>
              <a:rPr lang="nb-NO" dirty="0" smtClean="0"/>
              <a:t> </a:t>
            </a:r>
            <a:r>
              <a:rPr lang="nb-NO" dirty="0" err="1" smtClean="0"/>
              <a:t>wanted</a:t>
            </a:r>
            <a:r>
              <a:rPr lang="nb-NO" dirty="0" smtClean="0"/>
              <a:t> </a:t>
            </a:r>
            <a:r>
              <a:rPr lang="nb-NO" dirty="0" err="1" smtClean="0"/>
              <a:t>some</a:t>
            </a:r>
            <a:r>
              <a:rPr lang="nb-NO" dirty="0" smtClean="0"/>
              <a:t> </a:t>
            </a:r>
            <a:r>
              <a:rPr lang="nb-NO" dirty="0" err="1" smtClean="0"/>
              <a:t>other</a:t>
            </a:r>
            <a:r>
              <a:rPr lang="nb-NO" dirty="0" smtClean="0"/>
              <a:t> </a:t>
            </a:r>
            <a:r>
              <a:rPr lang="nb-NO" dirty="0" err="1" smtClean="0"/>
              <a:t>solution</a:t>
            </a:r>
            <a:endParaRPr lang="nb-NO" dirty="0" smtClean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6732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Our </a:t>
            </a:r>
            <a:r>
              <a:rPr lang="nb-NO" dirty="0" err="1" smtClean="0"/>
              <a:t>thoughts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Simple </a:t>
            </a:r>
            <a:r>
              <a:rPr lang="nb-NO" dirty="0" err="1" smtClean="0"/>
              <a:t>rules</a:t>
            </a:r>
            <a:r>
              <a:rPr lang="nb-NO" dirty="0" smtClean="0"/>
              <a:t> </a:t>
            </a:r>
          </a:p>
          <a:p>
            <a:pPr lvl="1"/>
            <a:r>
              <a:rPr lang="nb-NO" dirty="0" smtClean="0"/>
              <a:t>Fast </a:t>
            </a:r>
            <a:r>
              <a:rPr lang="nb-NO" dirty="0" err="1" smtClean="0"/>
              <a:t>decision</a:t>
            </a:r>
            <a:r>
              <a:rPr lang="nb-NO" dirty="0" smtClean="0"/>
              <a:t> </a:t>
            </a:r>
            <a:r>
              <a:rPr lang="nb-NO" dirty="0" err="1" smtClean="0"/>
              <a:t>making</a:t>
            </a:r>
            <a:endParaRPr lang="nb-NO" dirty="0" smtClean="0"/>
          </a:p>
          <a:p>
            <a:pPr lvl="1"/>
            <a:r>
              <a:rPr lang="nb-NO" dirty="0" smtClean="0"/>
              <a:t>No </a:t>
            </a:r>
            <a:r>
              <a:rPr lang="nb-NO" dirty="0" err="1" smtClean="0"/>
              <a:t>evaluation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journals</a:t>
            </a:r>
          </a:p>
          <a:p>
            <a:pPr lvl="2"/>
            <a:r>
              <a:rPr lang="nb-NO" dirty="0" err="1" smtClean="0"/>
              <a:t>Inclusion</a:t>
            </a:r>
            <a:r>
              <a:rPr lang="nb-NO" dirty="0" smtClean="0"/>
              <a:t> in </a:t>
            </a:r>
            <a:r>
              <a:rPr lang="nb-NO" dirty="0" err="1" smtClean="0"/>
              <a:t>the</a:t>
            </a:r>
            <a:r>
              <a:rPr lang="nb-NO" dirty="0" smtClean="0"/>
              <a:t> Norwegian </a:t>
            </a:r>
            <a:r>
              <a:rPr lang="nb-NO" dirty="0" err="1" smtClean="0"/>
              <a:t>financing</a:t>
            </a:r>
            <a:r>
              <a:rPr lang="nb-NO" dirty="0" smtClean="0"/>
              <a:t> system </a:t>
            </a:r>
            <a:r>
              <a:rPr lang="nb-NO" dirty="0" err="1" smtClean="0"/>
              <a:t>the</a:t>
            </a:r>
            <a:r>
              <a:rPr lang="nb-NO" dirty="0" smtClean="0"/>
              <a:t> signal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high</a:t>
            </a:r>
            <a:r>
              <a:rPr lang="nb-NO" dirty="0" smtClean="0"/>
              <a:t> </a:t>
            </a:r>
            <a:r>
              <a:rPr lang="nb-NO" dirty="0" err="1" smtClean="0"/>
              <a:t>enough</a:t>
            </a:r>
            <a:r>
              <a:rPr lang="nb-NO" dirty="0" smtClean="0"/>
              <a:t> </a:t>
            </a:r>
            <a:r>
              <a:rPr lang="nb-NO" dirty="0" err="1" smtClean="0"/>
              <a:t>quality</a:t>
            </a:r>
            <a:endParaRPr lang="nb-NO" dirty="0" smtClean="0"/>
          </a:p>
          <a:p>
            <a:pPr lvl="2"/>
            <a:r>
              <a:rPr lang="nb-NO" dirty="0" err="1" smtClean="0"/>
              <a:t>Inclusion</a:t>
            </a:r>
            <a:r>
              <a:rPr lang="nb-NO" dirty="0" smtClean="0"/>
              <a:t> in DOAJ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sign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real OA</a:t>
            </a:r>
          </a:p>
          <a:p>
            <a:r>
              <a:rPr lang="nb-NO" dirty="0" smtClean="0"/>
              <a:t>No </a:t>
            </a:r>
            <a:r>
              <a:rPr lang="nb-NO" dirty="0" err="1" smtClean="0"/>
              <a:t>preferential</a:t>
            </a:r>
            <a:r>
              <a:rPr lang="nb-NO" dirty="0" smtClean="0"/>
              <a:t> </a:t>
            </a:r>
            <a:r>
              <a:rPr lang="nb-NO" dirty="0" err="1" smtClean="0"/>
              <a:t>treatment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some</a:t>
            </a:r>
            <a:r>
              <a:rPr lang="nb-NO" dirty="0" smtClean="0"/>
              <a:t> OA </a:t>
            </a:r>
            <a:r>
              <a:rPr lang="nb-NO" dirty="0" err="1" smtClean="0"/>
              <a:t>publishers</a:t>
            </a:r>
            <a:endParaRPr lang="nb-NO" dirty="0" smtClean="0"/>
          </a:p>
          <a:p>
            <a:r>
              <a:rPr lang="nb-NO" dirty="0" smtClean="0"/>
              <a:t>No </a:t>
            </a:r>
            <a:r>
              <a:rPr lang="nb-NO" dirty="0" err="1" smtClean="0"/>
              <a:t>financial</a:t>
            </a:r>
            <a:r>
              <a:rPr lang="nb-NO" dirty="0" smtClean="0"/>
              <a:t> </a:t>
            </a:r>
            <a:r>
              <a:rPr lang="nb-NO" dirty="0" err="1" smtClean="0"/>
              <a:t>limitations</a:t>
            </a:r>
            <a:r>
              <a:rPr lang="nb-NO" dirty="0" smtClean="0"/>
              <a:t> per </a:t>
            </a:r>
            <a:r>
              <a:rPr lang="nb-NO" dirty="0" err="1" smtClean="0"/>
              <a:t>author</a:t>
            </a:r>
            <a:endParaRPr lang="nb-NO" dirty="0" smtClean="0"/>
          </a:p>
          <a:p>
            <a:pPr lvl="1"/>
            <a:r>
              <a:rPr lang="nb-NO" dirty="0" smtClean="0"/>
              <a:t>Must be </a:t>
            </a:r>
            <a:r>
              <a:rPr lang="nb-NO" dirty="0" err="1" smtClean="0"/>
              <a:t>affiliated</a:t>
            </a:r>
            <a:r>
              <a:rPr lang="nb-NO" dirty="0" smtClean="0"/>
              <a:t> to </a:t>
            </a:r>
            <a:r>
              <a:rPr lang="nb-NO" dirty="0" err="1" smtClean="0"/>
              <a:t>UoT</a:t>
            </a:r>
            <a:r>
              <a:rPr lang="nb-NO" dirty="0" smtClean="0"/>
              <a:t> in </a:t>
            </a:r>
            <a:r>
              <a:rPr lang="nb-NO" dirty="0" err="1" smtClean="0"/>
              <a:t>some</a:t>
            </a:r>
            <a:r>
              <a:rPr lang="nb-NO" dirty="0" smtClean="0"/>
              <a:t> </a:t>
            </a:r>
            <a:r>
              <a:rPr lang="nb-NO" dirty="0" err="1" smtClean="0"/>
              <a:t>way</a:t>
            </a:r>
            <a:endParaRPr lang="nb-NO" dirty="0" smtClean="0"/>
          </a:p>
          <a:p>
            <a:pPr lvl="1"/>
            <a:r>
              <a:rPr lang="nb-NO" dirty="0" err="1" smtClean="0"/>
              <a:t>Only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corresponding</a:t>
            </a:r>
            <a:r>
              <a:rPr lang="nb-NO" dirty="0" smtClean="0"/>
              <a:t> </a:t>
            </a:r>
            <a:r>
              <a:rPr lang="nb-NO" dirty="0" err="1" smtClean="0"/>
              <a:t>author</a:t>
            </a:r>
            <a:r>
              <a:rPr lang="nb-NO" dirty="0" smtClean="0"/>
              <a:t> </a:t>
            </a:r>
            <a:r>
              <a:rPr lang="nb-NO" dirty="0" err="1" smtClean="0"/>
              <a:t>can</a:t>
            </a:r>
            <a:r>
              <a:rPr lang="nb-NO" dirty="0" smtClean="0"/>
              <a:t> </a:t>
            </a:r>
            <a:r>
              <a:rPr lang="nb-NO" dirty="0" err="1" smtClean="0"/>
              <a:t>apply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8245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But</a:t>
            </a:r>
            <a:r>
              <a:rPr lang="nb-NO" dirty="0" smtClean="0"/>
              <a:t> …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No OA </a:t>
            </a:r>
            <a:r>
              <a:rPr lang="nb-NO" dirty="0" err="1" smtClean="0"/>
              <a:t>articles</a:t>
            </a:r>
            <a:r>
              <a:rPr lang="nb-NO" dirty="0" smtClean="0"/>
              <a:t> in hybrid journals</a:t>
            </a:r>
          </a:p>
          <a:p>
            <a:pPr lvl="1"/>
            <a:r>
              <a:rPr lang="nb-NO" dirty="0" smtClean="0"/>
              <a:t>Too </a:t>
            </a:r>
            <a:r>
              <a:rPr lang="nb-NO" dirty="0" err="1" smtClean="0"/>
              <a:t>expensive</a:t>
            </a:r>
            <a:r>
              <a:rPr lang="nb-NO" dirty="0" smtClean="0"/>
              <a:t> – </a:t>
            </a:r>
            <a:r>
              <a:rPr lang="nb-NO" dirty="0" err="1" smtClean="0"/>
              <a:t>high</a:t>
            </a:r>
            <a:r>
              <a:rPr lang="nb-NO" dirty="0" smtClean="0"/>
              <a:t> per </a:t>
            </a:r>
            <a:r>
              <a:rPr lang="nb-NO" dirty="0" err="1" smtClean="0"/>
              <a:t>article</a:t>
            </a:r>
            <a:r>
              <a:rPr lang="nb-NO" dirty="0" smtClean="0"/>
              <a:t> </a:t>
            </a:r>
            <a:r>
              <a:rPr lang="nb-NO" dirty="0" err="1" smtClean="0"/>
              <a:t>fee</a:t>
            </a:r>
            <a:r>
              <a:rPr lang="nb-NO" dirty="0" smtClean="0"/>
              <a:t> (USD 3000)</a:t>
            </a:r>
          </a:p>
          <a:p>
            <a:pPr lvl="2"/>
            <a:r>
              <a:rPr lang="nb-NO" dirty="0" smtClean="0"/>
              <a:t>Funds </a:t>
            </a:r>
            <a:r>
              <a:rPr lang="nb-NO" dirty="0" err="1" smtClean="0"/>
              <a:t>wouldn’t</a:t>
            </a:r>
            <a:r>
              <a:rPr lang="nb-NO" dirty="0" smtClean="0"/>
              <a:t> be </a:t>
            </a:r>
            <a:r>
              <a:rPr lang="nb-NO" dirty="0" err="1" smtClean="0"/>
              <a:t>able</a:t>
            </a:r>
            <a:r>
              <a:rPr lang="nb-NO" dirty="0" smtClean="0"/>
              <a:t> to cover it all -&gt; more OA for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bucks</a:t>
            </a:r>
            <a:r>
              <a:rPr lang="nb-NO" dirty="0" smtClean="0"/>
              <a:t> by </a:t>
            </a:r>
            <a:r>
              <a:rPr lang="nb-NO" dirty="0" err="1" smtClean="0"/>
              <a:t>only</a:t>
            </a:r>
            <a:r>
              <a:rPr lang="nb-NO" dirty="0" smtClean="0"/>
              <a:t> </a:t>
            </a:r>
            <a:r>
              <a:rPr lang="nb-NO" dirty="0" err="1" smtClean="0"/>
              <a:t>supporting</a:t>
            </a:r>
            <a:r>
              <a:rPr lang="nb-NO" dirty="0" smtClean="0"/>
              <a:t> true OA, </a:t>
            </a:r>
            <a:r>
              <a:rPr lang="nb-NO" dirty="0" err="1" smtClean="0"/>
              <a:t>which</a:t>
            </a:r>
            <a:r>
              <a:rPr lang="nb-NO" dirty="0" smtClean="0"/>
              <a:t> is </a:t>
            </a:r>
            <a:r>
              <a:rPr lang="nb-NO" dirty="0" err="1" smtClean="0"/>
              <a:t>cheaper</a:t>
            </a:r>
            <a:endParaRPr lang="nb-NO" dirty="0" smtClean="0"/>
          </a:p>
          <a:p>
            <a:pPr lvl="1"/>
            <a:r>
              <a:rPr lang="nb-NO" dirty="0" smtClean="0"/>
              <a:t>A </a:t>
            </a:r>
            <a:r>
              <a:rPr lang="nb-NO" dirty="0" err="1" smtClean="0"/>
              <a:t>suspicion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publishers</a:t>
            </a:r>
            <a:r>
              <a:rPr lang="nb-NO" dirty="0" smtClean="0"/>
              <a:t> double-</a:t>
            </a:r>
            <a:r>
              <a:rPr lang="nb-NO" dirty="0" err="1" smtClean="0"/>
              <a:t>dipping</a:t>
            </a:r>
            <a:endParaRPr lang="nb-NO" dirty="0" smtClean="0"/>
          </a:p>
          <a:p>
            <a:r>
              <a:rPr lang="nb-NO" dirty="0" smtClean="0"/>
              <a:t>Taking </a:t>
            </a:r>
            <a:r>
              <a:rPr lang="nb-NO" dirty="0" err="1" smtClean="0"/>
              <a:t>reservations</a:t>
            </a:r>
            <a:r>
              <a:rPr lang="nb-NO" dirty="0" smtClean="0"/>
              <a:t> </a:t>
            </a:r>
            <a:r>
              <a:rPr lang="nb-NO" dirty="0" err="1" smtClean="0"/>
              <a:t>about</a:t>
            </a:r>
            <a:r>
              <a:rPr lang="nb-NO" dirty="0" smtClean="0"/>
              <a:t> </a:t>
            </a:r>
            <a:r>
              <a:rPr lang="nb-NO" dirty="0" err="1" smtClean="0"/>
              <a:t>amending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rules</a:t>
            </a:r>
            <a:r>
              <a:rPr lang="nb-NO" dirty="0" smtClean="0"/>
              <a:t> </a:t>
            </a:r>
            <a:r>
              <a:rPr lang="nb-NO" dirty="0" err="1" smtClean="0"/>
              <a:t>without</a:t>
            </a:r>
            <a:r>
              <a:rPr lang="nb-NO" dirty="0" smtClean="0"/>
              <a:t> prior </a:t>
            </a:r>
            <a:r>
              <a:rPr lang="nb-NO" dirty="0" err="1" smtClean="0"/>
              <a:t>notices</a:t>
            </a:r>
            <a:r>
              <a:rPr lang="nb-NO" dirty="0" smtClean="0"/>
              <a:t> </a:t>
            </a:r>
            <a:r>
              <a:rPr lang="nb-NO" sz="1200" dirty="0" smtClean="0"/>
              <a:t>(</a:t>
            </a:r>
            <a:r>
              <a:rPr lang="nb-NO" sz="1200" dirty="0" err="1" smtClean="0"/>
              <a:t>if</a:t>
            </a:r>
            <a:r>
              <a:rPr lang="nb-NO" sz="1200" dirty="0" smtClean="0"/>
              <a:t> </a:t>
            </a:r>
            <a:r>
              <a:rPr lang="nb-NO" sz="1200" dirty="0" err="1" smtClean="0"/>
              <a:t>the</a:t>
            </a:r>
            <a:r>
              <a:rPr lang="nb-NO" sz="1200" dirty="0" smtClean="0"/>
              <a:t> </a:t>
            </a:r>
            <a:r>
              <a:rPr lang="nb-NO" sz="1200" dirty="0" err="1" smtClean="0"/>
              <a:t>funding</a:t>
            </a:r>
            <a:r>
              <a:rPr lang="nb-NO" sz="1200" dirty="0" smtClean="0"/>
              <a:t> </a:t>
            </a:r>
            <a:r>
              <a:rPr lang="nb-NO" sz="1200" dirty="0" err="1" smtClean="0"/>
              <a:t>looked</a:t>
            </a:r>
            <a:r>
              <a:rPr lang="nb-NO" sz="1200" dirty="0" smtClean="0"/>
              <a:t> like </a:t>
            </a:r>
            <a:r>
              <a:rPr lang="nb-NO" sz="1200" dirty="0" err="1" smtClean="0"/>
              <a:t>being</a:t>
            </a:r>
            <a:r>
              <a:rPr lang="nb-NO" sz="1200" dirty="0" smtClean="0"/>
              <a:t> </a:t>
            </a:r>
            <a:r>
              <a:rPr lang="nb-NO" sz="1200" dirty="0" err="1" smtClean="0"/>
              <a:t>insufficient</a:t>
            </a:r>
            <a:r>
              <a:rPr lang="nb-NO" sz="1200" dirty="0" smtClean="0"/>
              <a:t>)</a:t>
            </a:r>
            <a:endParaRPr lang="nb-NO" dirty="0" smtClean="0"/>
          </a:p>
          <a:p>
            <a:pPr lvl="1"/>
            <a:r>
              <a:rPr lang="nb-NO" dirty="0" smtClean="0"/>
              <a:t>A </a:t>
            </a:r>
            <a:r>
              <a:rPr lang="nb-NO" dirty="0" err="1" smtClean="0"/>
              <a:t>cap</a:t>
            </a:r>
            <a:r>
              <a:rPr lang="nb-NO" dirty="0" smtClean="0"/>
              <a:t> </a:t>
            </a:r>
            <a:r>
              <a:rPr lang="nb-NO" dirty="0" err="1" smtClean="0"/>
              <a:t>on</a:t>
            </a:r>
            <a:r>
              <a:rPr lang="nb-NO" dirty="0" smtClean="0"/>
              <a:t> </a:t>
            </a:r>
            <a:r>
              <a:rPr lang="nb-NO" dirty="0" err="1" smtClean="0"/>
              <a:t>article</a:t>
            </a:r>
            <a:r>
              <a:rPr lang="nb-NO" dirty="0" smtClean="0"/>
              <a:t> </a:t>
            </a:r>
            <a:r>
              <a:rPr lang="nb-NO" dirty="0" err="1" smtClean="0"/>
              <a:t>price</a:t>
            </a:r>
            <a:r>
              <a:rPr lang="nb-NO" dirty="0" smtClean="0"/>
              <a:t> most probable</a:t>
            </a:r>
          </a:p>
          <a:p>
            <a:pPr lvl="1"/>
            <a:r>
              <a:rPr lang="nb-NO" dirty="0" err="1" smtClean="0"/>
              <a:t>Important</a:t>
            </a:r>
            <a:r>
              <a:rPr lang="nb-NO" dirty="0" smtClean="0"/>
              <a:t> to start </a:t>
            </a:r>
            <a:r>
              <a:rPr lang="nb-NO" dirty="0" err="1" smtClean="0"/>
              <a:t>without</a:t>
            </a:r>
            <a:r>
              <a:rPr lang="nb-NO" dirty="0" smtClean="0"/>
              <a:t> </a:t>
            </a:r>
            <a:r>
              <a:rPr lang="nb-NO" dirty="0" err="1" smtClean="0"/>
              <a:t>restraints</a:t>
            </a:r>
            <a:endParaRPr lang="nb-NO" dirty="0" smtClean="0"/>
          </a:p>
          <a:p>
            <a:pPr lvl="2"/>
            <a:r>
              <a:rPr lang="nb-NO" dirty="0" err="1" smtClean="0"/>
              <a:t>After</a:t>
            </a:r>
            <a:r>
              <a:rPr lang="nb-NO" dirty="0" smtClean="0"/>
              <a:t> </a:t>
            </a:r>
            <a:r>
              <a:rPr lang="nb-NO" dirty="0" err="1" smtClean="0"/>
              <a:t>having</a:t>
            </a:r>
            <a:r>
              <a:rPr lang="nb-NO" dirty="0" smtClean="0"/>
              <a:t> </a:t>
            </a:r>
            <a:r>
              <a:rPr lang="nb-NO" dirty="0" err="1" smtClean="0"/>
              <a:t>learned</a:t>
            </a:r>
            <a:r>
              <a:rPr lang="nb-NO" dirty="0" smtClean="0"/>
              <a:t> </a:t>
            </a:r>
            <a:r>
              <a:rPr lang="nb-NO" dirty="0" err="1" smtClean="0"/>
              <a:t>what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needs</a:t>
            </a:r>
            <a:r>
              <a:rPr lang="nb-NO" dirty="0" smtClean="0"/>
              <a:t> </a:t>
            </a:r>
            <a:r>
              <a:rPr lang="nb-NO" dirty="0" err="1" smtClean="0"/>
              <a:t>are</a:t>
            </a:r>
            <a:r>
              <a:rPr lang="nb-NO" dirty="0" smtClean="0"/>
              <a:t>, </a:t>
            </a:r>
            <a:r>
              <a:rPr lang="nb-NO" dirty="0" err="1" smtClean="0"/>
              <a:t>one</a:t>
            </a:r>
            <a:r>
              <a:rPr lang="nb-NO" dirty="0" smtClean="0"/>
              <a:t> </a:t>
            </a:r>
            <a:r>
              <a:rPr lang="nb-NO" dirty="0" err="1" smtClean="0"/>
              <a:t>can</a:t>
            </a:r>
            <a:r>
              <a:rPr lang="nb-NO" dirty="0" smtClean="0"/>
              <a:t> start </a:t>
            </a:r>
            <a:r>
              <a:rPr lang="nb-NO" dirty="0" err="1" smtClean="0"/>
              <a:t>restraining</a:t>
            </a:r>
            <a:r>
              <a:rPr lang="nb-NO" dirty="0" smtClean="0"/>
              <a:t> – </a:t>
            </a:r>
            <a:r>
              <a:rPr lang="nb-NO" dirty="0" err="1" smtClean="0"/>
              <a:t>no</a:t>
            </a:r>
            <a:r>
              <a:rPr lang="nb-NO" dirty="0" smtClean="0"/>
              <a:t> </a:t>
            </a:r>
            <a:r>
              <a:rPr lang="nb-NO" dirty="0" err="1" smtClean="0"/>
              <a:t>learning</a:t>
            </a:r>
            <a:r>
              <a:rPr lang="nb-NO" dirty="0" smtClean="0"/>
              <a:t> </a:t>
            </a:r>
            <a:r>
              <a:rPr lang="nb-NO" dirty="0" err="1" smtClean="0"/>
              <a:t>if</a:t>
            </a:r>
            <a:r>
              <a:rPr lang="nb-NO" dirty="0" smtClean="0"/>
              <a:t> </a:t>
            </a:r>
            <a:r>
              <a:rPr lang="nb-NO" dirty="0" err="1" smtClean="0"/>
              <a:t>you</a:t>
            </a:r>
            <a:r>
              <a:rPr lang="nb-NO" dirty="0" smtClean="0"/>
              <a:t> start </a:t>
            </a:r>
            <a:r>
              <a:rPr lang="nb-NO" dirty="0" err="1" smtClean="0"/>
              <a:t>with</a:t>
            </a:r>
            <a:r>
              <a:rPr lang="nb-NO" dirty="0" smtClean="0"/>
              <a:t> </a:t>
            </a:r>
            <a:r>
              <a:rPr lang="nb-NO" dirty="0" err="1" smtClean="0"/>
              <a:t>restraints</a:t>
            </a:r>
            <a:endParaRPr lang="nb-NO" dirty="0" smtClean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5666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How </a:t>
            </a:r>
            <a:r>
              <a:rPr lang="nb-NO" dirty="0" err="1" smtClean="0"/>
              <a:t>much</a:t>
            </a:r>
            <a:r>
              <a:rPr lang="nb-NO" dirty="0" smtClean="0"/>
              <a:t>?</a:t>
            </a:r>
            <a:br>
              <a:rPr lang="nb-NO" dirty="0" smtClean="0"/>
            </a:br>
            <a:r>
              <a:rPr lang="nb-NO" dirty="0" smtClean="0"/>
              <a:t>(The noble art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guessing</a:t>
            </a:r>
            <a:r>
              <a:rPr lang="nb-NO" dirty="0" smtClean="0"/>
              <a:t> …)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sz="1800" dirty="0" err="1" smtClean="0"/>
              <a:t>We</a:t>
            </a:r>
            <a:r>
              <a:rPr lang="nb-NO" sz="1800" dirty="0" smtClean="0"/>
              <a:t> </a:t>
            </a:r>
            <a:r>
              <a:rPr lang="nb-NO" sz="1800" dirty="0" err="1" smtClean="0"/>
              <a:t>had</a:t>
            </a:r>
            <a:r>
              <a:rPr lang="nb-NO" sz="1800" dirty="0" smtClean="0"/>
              <a:t> </a:t>
            </a:r>
            <a:r>
              <a:rPr lang="nb-NO" sz="1800" dirty="0" err="1" smtClean="0"/>
              <a:t>no</a:t>
            </a:r>
            <a:r>
              <a:rPr lang="nb-NO" sz="1800" dirty="0" smtClean="0"/>
              <a:t> </a:t>
            </a:r>
            <a:r>
              <a:rPr lang="nb-NO" sz="1800" dirty="0" err="1" smtClean="0"/>
              <a:t>idea</a:t>
            </a:r>
            <a:r>
              <a:rPr lang="nb-NO" sz="1800" dirty="0" smtClean="0"/>
              <a:t> </a:t>
            </a:r>
            <a:r>
              <a:rPr lang="nb-NO" sz="1800" dirty="0" err="1" smtClean="0"/>
              <a:t>of</a:t>
            </a:r>
            <a:r>
              <a:rPr lang="nb-NO" sz="1800" dirty="0" smtClean="0"/>
              <a:t> </a:t>
            </a:r>
            <a:r>
              <a:rPr lang="nb-NO" sz="1800" dirty="0" err="1" smtClean="0"/>
              <a:t>the</a:t>
            </a:r>
            <a:r>
              <a:rPr lang="nb-NO" sz="1800" dirty="0" smtClean="0"/>
              <a:t> </a:t>
            </a:r>
            <a:r>
              <a:rPr lang="nb-NO" sz="1800" dirty="0" err="1" smtClean="0"/>
              <a:t>level</a:t>
            </a:r>
            <a:r>
              <a:rPr lang="nb-NO" sz="1800" dirty="0" smtClean="0"/>
              <a:t> </a:t>
            </a:r>
            <a:r>
              <a:rPr lang="nb-NO" sz="1800" dirty="0" err="1" smtClean="0"/>
              <a:t>of</a:t>
            </a:r>
            <a:r>
              <a:rPr lang="nb-NO" sz="1800" dirty="0" smtClean="0"/>
              <a:t> </a:t>
            </a:r>
            <a:r>
              <a:rPr lang="nb-NO" sz="1800" dirty="0" err="1" smtClean="0"/>
              <a:t>paid</a:t>
            </a:r>
            <a:r>
              <a:rPr lang="nb-NO" sz="1800" dirty="0" smtClean="0"/>
              <a:t> OA </a:t>
            </a:r>
            <a:r>
              <a:rPr lang="nb-NO" sz="1800" dirty="0" err="1" smtClean="0"/>
              <a:t>publishing</a:t>
            </a:r>
            <a:endParaRPr lang="nb-NO" sz="1800" dirty="0" smtClean="0"/>
          </a:p>
          <a:p>
            <a:r>
              <a:rPr lang="nb-NO" sz="1800" dirty="0" smtClean="0"/>
              <a:t>A </a:t>
            </a:r>
            <a:r>
              <a:rPr lang="nb-NO" sz="1800" dirty="0" err="1" smtClean="0"/>
              <a:t>lecture</a:t>
            </a:r>
            <a:r>
              <a:rPr lang="nb-NO" sz="1800" dirty="0" smtClean="0"/>
              <a:t> from </a:t>
            </a:r>
            <a:r>
              <a:rPr lang="nb-NO" sz="1800" dirty="0" err="1" smtClean="0"/>
              <a:t>the</a:t>
            </a:r>
            <a:r>
              <a:rPr lang="nb-NO" sz="1800" dirty="0" smtClean="0"/>
              <a:t> </a:t>
            </a:r>
            <a:r>
              <a:rPr lang="nb-NO" sz="1800" dirty="0" err="1" smtClean="0"/>
              <a:t>fund</a:t>
            </a:r>
            <a:r>
              <a:rPr lang="nb-NO" sz="1800" dirty="0" smtClean="0"/>
              <a:t> at </a:t>
            </a:r>
            <a:r>
              <a:rPr lang="nb-NO" sz="1800" dirty="0" err="1" smtClean="0"/>
              <a:t>UoNottingham</a:t>
            </a:r>
            <a:r>
              <a:rPr lang="nb-NO" sz="1800" dirty="0" smtClean="0"/>
              <a:t> suggested </a:t>
            </a:r>
            <a:r>
              <a:rPr lang="nb-NO" sz="1800" dirty="0" err="1" smtClean="0"/>
              <a:t>they</a:t>
            </a:r>
            <a:r>
              <a:rPr lang="nb-NO" sz="1800" dirty="0" smtClean="0"/>
              <a:t> </a:t>
            </a:r>
            <a:r>
              <a:rPr lang="nb-NO" sz="1800" dirty="0" err="1" smtClean="0"/>
              <a:t>covered</a:t>
            </a:r>
            <a:r>
              <a:rPr lang="nb-NO" sz="1800" dirty="0" smtClean="0"/>
              <a:t> APC for </a:t>
            </a:r>
            <a:r>
              <a:rPr lang="nb-NO" sz="1800" dirty="0" err="1" smtClean="0"/>
              <a:t>about</a:t>
            </a:r>
            <a:r>
              <a:rPr lang="nb-NO" sz="1800" dirty="0" smtClean="0"/>
              <a:t> 2 % </a:t>
            </a:r>
            <a:r>
              <a:rPr lang="nb-NO" sz="1800" dirty="0" err="1" smtClean="0"/>
              <a:t>of</a:t>
            </a:r>
            <a:r>
              <a:rPr lang="nb-NO" sz="1800" dirty="0" smtClean="0"/>
              <a:t> </a:t>
            </a:r>
            <a:r>
              <a:rPr lang="nb-NO" sz="1800" dirty="0" err="1" smtClean="0"/>
              <a:t>articles</a:t>
            </a:r>
            <a:endParaRPr lang="nb-NO" sz="1800" dirty="0" smtClean="0"/>
          </a:p>
          <a:p>
            <a:pPr lvl="1"/>
            <a:r>
              <a:rPr lang="nb-NO" sz="1600" dirty="0" err="1" smtClean="0"/>
              <a:t>That</a:t>
            </a:r>
            <a:r>
              <a:rPr lang="nb-NO" sz="1600" dirty="0" smtClean="0"/>
              <a:t> </a:t>
            </a:r>
            <a:r>
              <a:rPr lang="nb-NO" sz="1600" dirty="0" err="1" smtClean="0"/>
              <a:t>would</a:t>
            </a:r>
            <a:r>
              <a:rPr lang="nb-NO" sz="1600" dirty="0" smtClean="0"/>
              <a:t> be </a:t>
            </a:r>
            <a:r>
              <a:rPr lang="nb-NO" sz="1600" dirty="0" err="1" smtClean="0"/>
              <a:t>about</a:t>
            </a:r>
            <a:r>
              <a:rPr lang="nb-NO" sz="1600" dirty="0" smtClean="0"/>
              <a:t> 20–25 </a:t>
            </a:r>
            <a:r>
              <a:rPr lang="nb-NO" sz="1600" dirty="0" err="1" smtClean="0"/>
              <a:t>articles</a:t>
            </a:r>
            <a:r>
              <a:rPr lang="nb-NO" sz="1600" dirty="0" smtClean="0"/>
              <a:t> for </a:t>
            </a:r>
            <a:r>
              <a:rPr lang="nb-NO" sz="1600" dirty="0" err="1" smtClean="0"/>
              <a:t>UoT</a:t>
            </a:r>
            <a:endParaRPr lang="nb-NO" sz="1600" dirty="0" smtClean="0"/>
          </a:p>
          <a:p>
            <a:r>
              <a:rPr lang="nb-NO" sz="1800" dirty="0" err="1" smtClean="0"/>
              <a:t>What</a:t>
            </a:r>
            <a:r>
              <a:rPr lang="nb-NO" sz="1800" dirty="0" smtClean="0"/>
              <a:t> is </a:t>
            </a:r>
            <a:r>
              <a:rPr lang="nb-NO" sz="1800" dirty="0" err="1" smtClean="0"/>
              <a:t>the</a:t>
            </a:r>
            <a:r>
              <a:rPr lang="nb-NO" sz="1800" dirty="0" smtClean="0"/>
              <a:t> </a:t>
            </a:r>
            <a:r>
              <a:rPr lang="nb-NO" sz="1800" dirty="0" err="1" smtClean="0"/>
              <a:t>cost</a:t>
            </a:r>
            <a:r>
              <a:rPr lang="nb-NO" sz="1800" dirty="0" smtClean="0"/>
              <a:t> </a:t>
            </a:r>
            <a:r>
              <a:rPr lang="nb-NO" sz="1800" dirty="0" err="1" smtClean="0"/>
              <a:t>of</a:t>
            </a:r>
            <a:r>
              <a:rPr lang="nb-NO" sz="1800" dirty="0" smtClean="0"/>
              <a:t> an OA </a:t>
            </a:r>
            <a:r>
              <a:rPr lang="nb-NO" sz="1800" dirty="0" err="1" smtClean="0"/>
              <a:t>article</a:t>
            </a:r>
            <a:r>
              <a:rPr lang="nb-NO" sz="1800" dirty="0" smtClean="0"/>
              <a:t>?</a:t>
            </a:r>
          </a:p>
          <a:p>
            <a:pPr lvl="1"/>
            <a:r>
              <a:rPr lang="nb-NO" sz="1600" dirty="0" err="1" smtClean="0"/>
              <a:t>Many</a:t>
            </a:r>
            <a:r>
              <a:rPr lang="nb-NO" sz="1600" dirty="0" smtClean="0"/>
              <a:t> </a:t>
            </a:r>
            <a:r>
              <a:rPr lang="nb-NO" sz="1600" dirty="0" err="1" smtClean="0"/>
              <a:t>numbers</a:t>
            </a:r>
            <a:r>
              <a:rPr lang="nb-NO" sz="1600" dirty="0" smtClean="0"/>
              <a:t> </a:t>
            </a:r>
            <a:r>
              <a:rPr lang="nb-NO" sz="1600" dirty="0" err="1" smtClean="0"/>
              <a:t>out</a:t>
            </a:r>
            <a:r>
              <a:rPr lang="nb-NO" sz="1600" dirty="0" smtClean="0"/>
              <a:t> </a:t>
            </a:r>
            <a:r>
              <a:rPr lang="nb-NO" sz="1600" dirty="0" err="1" smtClean="0"/>
              <a:t>there</a:t>
            </a:r>
            <a:r>
              <a:rPr lang="nb-NO" sz="1600" dirty="0" smtClean="0"/>
              <a:t>, </a:t>
            </a:r>
            <a:r>
              <a:rPr lang="nb-NO" sz="1600" dirty="0" err="1" smtClean="0"/>
              <a:t>but</a:t>
            </a:r>
            <a:r>
              <a:rPr lang="nb-NO" sz="1600" dirty="0" smtClean="0"/>
              <a:t> </a:t>
            </a:r>
            <a:r>
              <a:rPr lang="nb-NO" sz="1600" dirty="0" err="1" smtClean="0"/>
              <a:t>how</a:t>
            </a:r>
            <a:r>
              <a:rPr lang="nb-NO" sz="1600" dirty="0" smtClean="0"/>
              <a:t> representative </a:t>
            </a:r>
            <a:r>
              <a:rPr lang="nb-NO" sz="1600" dirty="0" err="1" smtClean="0"/>
              <a:t>are</a:t>
            </a:r>
            <a:r>
              <a:rPr lang="nb-NO" sz="1600" dirty="0" smtClean="0"/>
              <a:t> </a:t>
            </a:r>
            <a:r>
              <a:rPr lang="nb-NO" sz="1600" dirty="0" err="1" smtClean="0"/>
              <a:t>they</a:t>
            </a:r>
            <a:r>
              <a:rPr lang="nb-NO" sz="1600" dirty="0" smtClean="0"/>
              <a:t>?</a:t>
            </a:r>
          </a:p>
          <a:p>
            <a:pPr lvl="1"/>
            <a:r>
              <a:rPr lang="nb-NO" sz="1600" dirty="0" err="1" smtClean="0"/>
              <a:t>We</a:t>
            </a:r>
            <a:r>
              <a:rPr lang="nb-NO" sz="1600" dirty="0" smtClean="0"/>
              <a:t> </a:t>
            </a:r>
            <a:r>
              <a:rPr lang="nb-NO" sz="1600" dirty="0" err="1" smtClean="0"/>
              <a:t>guessed</a:t>
            </a:r>
            <a:r>
              <a:rPr lang="nb-NO" sz="1600" dirty="0" smtClean="0"/>
              <a:t> </a:t>
            </a:r>
            <a:r>
              <a:rPr lang="nb-NO" sz="1600" dirty="0" err="1" smtClean="0"/>
              <a:t>about</a:t>
            </a:r>
            <a:r>
              <a:rPr lang="nb-NO" sz="1600" dirty="0" smtClean="0"/>
              <a:t> NOK 12 000 (</a:t>
            </a:r>
            <a:r>
              <a:rPr lang="nb-NO" sz="1600" dirty="0" err="1" smtClean="0"/>
              <a:t>EUR</a:t>
            </a:r>
            <a:r>
              <a:rPr lang="nb-NO" sz="1600" dirty="0" smtClean="0"/>
              <a:t> 1600)</a:t>
            </a:r>
          </a:p>
          <a:p>
            <a:r>
              <a:rPr lang="nb-NO" sz="1800" dirty="0" smtClean="0"/>
              <a:t>… and </a:t>
            </a:r>
            <a:r>
              <a:rPr lang="nb-NO" sz="1800" dirty="0" err="1" smtClean="0"/>
              <a:t>guesstimated</a:t>
            </a:r>
            <a:r>
              <a:rPr lang="nb-NO" sz="1800" dirty="0" smtClean="0"/>
              <a:t> </a:t>
            </a:r>
            <a:r>
              <a:rPr lang="nb-NO" sz="1800" dirty="0" err="1" smtClean="0"/>
              <a:t>that</a:t>
            </a:r>
            <a:r>
              <a:rPr lang="nb-NO" sz="1800" dirty="0" smtClean="0"/>
              <a:t> </a:t>
            </a:r>
            <a:r>
              <a:rPr lang="nb-NO" sz="1800" dirty="0" err="1" smtClean="0"/>
              <a:t>we’d</a:t>
            </a:r>
            <a:r>
              <a:rPr lang="nb-NO" sz="1800" dirty="0" smtClean="0"/>
              <a:t> </a:t>
            </a:r>
            <a:r>
              <a:rPr lang="nb-NO" sz="1800" dirty="0" err="1" smtClean="0"/>
              <a:t>need</a:t>
            </a:r>
            <a:r>
              <a:rPr lang="nb-NO" sz="1800" dirty="0" smtClean="0"/>
              <a:t> NOK 300 000 </a:t>
            </a:r>
            <a:r>
              <a:rPr lang="nb-NO" sz="1800" dirty="0" err="1" smtClean="0"/>
              <a:t>the</a:t>
            </a:r>
            <a:r>
              <a:rPr lang="nb-NO" sz="1800" dirty="0" smtClean="0"/>
              <a:t> first </a:t>
            </a:r>
            <a:r>
              <a:rPr lang="nb-NO" sz="1800" dirty="0" err="1" smtClean="0"/>
              <a:t>year</a:t>
            </a:r>
            <a:r>
              <a:rPr lang="nb-NO" sz="1800" dirty="0" smtClean="0"/>
              <a:t> (2011) (</a:t>
            </a:r>
            <a:r>
              <a:rPr lang="nb-NO" sz="1800" dirty="0" err="1" smtClean="0"/>
              <a:t>EUR</a:t>
            </a:r>
            <a:r>
              <a:rPr lang="nb-NO" sz="1800" dirty="0" smtClean="0"/>
              <a:t> 40,000)</a:t>
            </a:r>
          </a:p>
          <a:p>
            <a:r>
              <a:rPr lang="nb-NO" sz="1800" dirty="0" err="1" smtClean="0"/>
              <a:t>We</a:t>
            </a:r>
            <a:r>
              <a:rPr lang="nb-NO" sz="1800" dirty="0" smtClean="0"/>
              <a:t> </a:t>
            </a:r>
            <a:r>
              <a:rPr lang="nb-NO" sz="1800" dirty="0" err="1" smtClean="0"/>
              <a:t>had</a:t>
            </a:r>
            <a:r>
              <a:rPr lang="nb-NO" sz="1800" dirty="0" smtClean="0"/>
              <a:t> to </a:t>
            </a:r>
            <a:r>
              <a:rPr lang="nb-NO" sz="1800" dirty="0" err="1" smtClean="0"/>
              <a:t>guess</a:t>
            </a:r>
            <a:r>
              <a:rPr lang="nb-NO" sz="1800" dirty="0" smtClean="0"/>
              <a:t> for 2012 in April 2011</a:t>
            </a:r>
          </a:p>
          <a:p>
            <a:pPr lvl="1"/>
            <a:r>
              <a:rPr lang="nb-NO" sz="1600" dirty="0" smtClean="0"/>
              <a:t>and </a:t>
            </a:r>
            <a:r>
              <a:rPr lang="nb-NO" sz="1600" dirty="0" err="1" smtClean="0"/>
              <a:t>got</a:t>
            </a:r>
            <a:r>
              <a:rPr lang="nb-NO" sz="1600" dirty="0" smtClean="0"/>
              <a:t> NOK 309 </a:t>
            </a:r>
            <a:r>
              <a:rPr lang="nb-NO" sz="1600" dirty="0"/>
              <a:t>000 </a:t>
            </a:r>
            <a:r>
              <a:rPr lang="nb-NO" sz="1600" dirty="0" smtClean="0"/>
              <a:t>(</a:t>
            </a:r>
            <a:r>
              <a:rPr lang="nb-NO" sz="1600" dirty="0" err="1" smtClean="0"/>
              <a:t>EUR</a:t>
            </a:r>
            <a:r>
              <a:rPr lang="nb-NO" sz="1600" dirty="0" smtClean="0"/>
              <a:t> 41,200)</a:t>
            </a:r>
            <a:endParaRPr lang="nb-NO" sz="1600" dirty="0"/>
          </a:p>
          <a:p>
            <a:pPr lvl="1"/>
            <a:endParaRPr lang="nb-NO" sz="1600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3457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The </a:t>
            </a:r>
            <a:r>
              <a:rPr lang="nb-NO" dirty="0" err="1" smtClean="0"/>
              <a:t>rules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Department </a:t>
            </a:r>
            <a:r>
              <a:rPr lang="en-US" dirty="0"/>
              <a:t>of Research and Development </a:t>
            </a:r>
            <a:r>
              <a:rPr lang="en-US" dirty="0" smtClean="0"/>
              <a:t>and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nb-NO" dirty="0" err="1"/>
              <a:t>University</a:t>
            </a:r>
            <a:r>
              <a:rPr lang="nb-NO" dirty="0"/>
              <a:t> Library </a:t>
            </a:r>
            <a:r>
              <a:rPr lang="nb-NO" dirty="0" err="1"/>
              <a:t>of</a:t>
            </a:r>
            <a:r>
              <a:rPr lang="nb-NO" dirty="0"/>
              <a:t> Tromsø </a:t>
            </a:r>
            <a:r>
              <a:rPr lang="nb-NO" dirty="0" err="1" smtClean="0"/>
              <a:t>were</a:t>
            </a:r>
            <a:r>
              <a:rPr lang="nb-NO" dirty="0" smtClean="0"/>
              <a:t> </a:t>
            </a:r>
            <a:r>
              <a:rPr lang="nb-NO" dirty="0" err="1" smtClean="0"/>
              <a:t>charged</a:t>
            </a:r>
            <a:r>
              <a:rPr lang="nb-NO" dirty="0" smtClean="0"/>
              <a:t> </a:t>
            </a:r>
            <a:r>
              <a:rPr lang="nb-NO" dirty="0" err="1" smtClean="0"/>
              <a:t>with</a:t>
            </a:r>
            <a:r>
              <a:rPr lang="nb-NO" dirty="0" smtClean="0"/>
              <a:t> </a:t>
            </a:r>
            <a:r>
              <a:rPr lang="nb-NO" dirty="0" err="1" smtClean="0"/>
              <a:t>creating</a:t>
            </a:r>
            <a:r>
              <a:rPr lang="nb-NO" dirty="0" smtClean="0"/>
              <a:t> a </a:t>
            </a:r>
            <a:r>
              <a:rPr lang="nb-NO" dirty="0" err="1" smtClean="0"/>
              <a:t>set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rules</a:t>
            </a:r>
            <a:r>
              <a:rPr lang="nb-NO" dirty="0" smtClean="0"/>
              <a:t> for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fund</a:t>
            </a:r>
            <a:r>
              <a:rPr lang="nb-NO" dirty="0" smtClean="0"/>
              <a:t> </a:t>
            </a:r>
          </a:p>
          <a:p>
            <a:r>
              <a:rPr lang="nb-NO" dirty="0" smtClean="0"/>
              <a:t>The </a:t>
            </a:r>
            <a:r>
              <a:rPr lang="nb-NO" dirty="0" err="1" smtClean="0"/>
              <a:t>rules</a:t>
            </a:r>
            <a:r>
              <a:rPr lang="nb-NO" dirty="0" smtClean="0"/>
              <a:t> </a:t>
            </a:r>
            <a:r>
              <a:rPr lang="nb-NO" dirty="0" err="1" smtClean="0"/>
              <a:t>were</a:t>
            </a:r>
            <a:r>
              <a:rPr lang="nb-NO" dirty="0" smtClean="0"/>
              <a:t> </a:t>
            </a:r>
            <a:r>
              <a:rPr lang="nb-NO" dirty="0" err="1" smtClean="0"/>
              <a:t>ready</a:t>
            </a:r>
            <a:r>
              <a:rPr lang="nb-NO" dirty="0" smtClean="0"/>
              <a:t> by </a:t>
            </a:r>
            <a:r>
              <a:rPr lang="nb-NO" dirty="0" err="1" smtClean="0"/>
              <a:t>the</a:t>
            </a:r>
            <a:r>
              <a:rPr lang="nb-NO" dirty="0" smtClean="0"/>
              <a:t> end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January</a:t>
            </a:r>
            <a:r>
              <a:rPr lang="nb-NO" dirty="0" smtClean="0"/>
              <a:t> 2011</a:t>
            </a:r>
          </a:p>
          <a:p>
            <a:pPr lvl="1"/>
            <a:r>
              <a:rPr lang="nb-NO" dirty="0" smtClean="0"/>
              <a:t>So far </a:t>
            </a:r>
            <a:r>
              <a:rPr lang="nb-NO" dirty="0" err="1" smtClean="0"/>
              <a:t>they</a:t>
            </a:r>
            <a:r>
              <a:rPr lang="nb-NO" dirty="0"/>
              <a:t> </a:t>
            </a:r>
            <a:r>
              <a:rPr lang="nb-NO" dirty="0" err="1" smtClean="0"/>
              <a:t>haven’t</a:t>
            </a:r>
            <a:r>
              <a:rPr lang="nb-NO" dirty="0" smtClean="0"/>
              <a:t> </a:t>
            </a:r>
            <a:r>
              <a:rPr lang="nb-NO" dirty="0" err="1" smtClean="0"/>
              <a:t>been</a:t>
            </a:r>
            <a:r>
              <a:rPr lang="nb-NO" dirty="0" smtClean="0"/>
              <a:t> </a:t>
            </a:r>
            <a:r>
              <a:rPr lang="nb-NO" dirty="0" err="1" smtClean="0"/>
              <a:t>amended</a:t>
            </a:r>
            <a:endParaRPr lang="nb-NO" dirty="0" smtClean="0"/>
          </a:p>
          <a:p>
            <a:pPr lvl="1"/>
            <a:r>
              <a:rPr lang="nb-NO" dirty="0" err="1" smtClean="0"/>
              <a:t>Very</a:t>
            </a:r>
            <a:r>
              <a:rPr lang="nb-NO" dirty="0" smtClean="0"/>
              <a:t> </a:t>
            </a:r>
            <a:r>
              <a:rPr lang="nb-NO" dirty="0" err="1" smtClean="0"/>
              <a:t>important</a:t>
            </a:r>
            <a:r>
              <a:rPr lang="nb-NO" dirty="0" smtClean="0"/>
              <a:t> </a:t>
            </a:r>
            <a:r>
              <a:rPr lang="nb-NO" dirty="0" err="1" smtClean="0"/>
              <a:t>rule</a:t>
            </a:r>
            <a:r>
              <a:rPr lang="nb-NO" dirty="0" smtClean="0"/>
              <a:t>: </a:t>
            </a:r>
            <a:br>
              <a:rPr lang="nb-NO" dirty="0" smtClean="0"/>
            </a:br>
            <a:r>
              <a:rPr lang="nb-NO" dirty="0" err="1" smtClean="0"/>
              <a:t>There</a:t>
            </a:r>
            <a:r>
              <a:rPr lang="nb-NO" dirty="0" smtClean="0"/>
              <a:t> is </a:t>
            </a:r>
            <a:r>
              <a:rPr lang="nb-NO" dirty="0" err="1" smtClean="0"/>
              <a:t>no</a:t>
            </a:r>
            <a:r>
              <a:rPr lang="nb-NO" dirty="0" smtClean="0"/>
              <a:t> </a:t>
            </a:r>
            <a:r>
              <a:rPr lang="nb-NO" dirty="0" err="1" smtClean="0"/>
              <a:t>way</a:t>
            </a:r>
            <a:r>
              <a:rPr lang="nb-NO" dirty="0" smtClean="0"/>
              <a:t> to make a formal </a:t>
            </a:r>
            <a:r>
              <a:rPr lang="nb-NO" dirty="0" err="1" smtClean="0"/>
              <a:t>complaint</a:t>
            </a:r>
            <a:r>
              <a:rPr lang="nb-NO" dirty="0" smtClean="0"/>
              <a:t>! </a:t>
            </a:r>
          </a:p>
          <a:p>
            <a:r>
              <a:rPr lang="nb-NO" dirty="0" err="1" smtClean="0"/>
              <a:t>Immediately</a:t>
            </a:r>
            <a:r>
              <a:rPr lang="nb-NO" dirty="0" smtClean="0"/>
              <a:t> </a:t>
            </a:r>
            <a:r>
              <a:rPr lang="nb-NO" dirty="0" err="1" smtClean="0"/>
              <a:t>started</a:t>
            </a:r>
            <a:r>
              <a:rPr lang="nb-NO" dirty="0" smtClean="0"/>
              <a:t> </a:t>
            </a:r>
            <a:r>
              <a:rPr lang="nb-NO" dirty="0" err="1" smtClean="0"/>
              <a:t>informing</a:t>
            </a:r>
            <a:r>
              <a:rPr lang="nb-NO" dirty="0" smtClean="0"/>
              <a:t> </a:t>
            </a:r>
            <a:r>
              <a:rPr lang="nb-NO" dirty="0" err="1" smtClean="0"/>
              <a:t>about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fund</a:t>
            </a:r>
            <a:r>
              <a:rPr lang="nb-NO" dirty="0" smtClean="0"/>
              <a:t> and </a:t>
            </a:r>
            <a:r>
              <a:rPr lang="nb-NO" dirty="0" err="1" smtClean="0"/>
              <a:t>its</a:t>
            </a:r>
            <a:r>
              <a:rPr lang="nb-NO" dirty="0" smtClean="0"/>
              <a:t> </a:t>
            </a:r>
            <a:r>
              <a:rPr lang="nb-NO" dirty="0" err="1" smtClean="0"/>
              <a:t>rules</a:t>
            </a:r>
            <a:endParaRPr lang="nb-NO" dirty="0" smtClean="0"/>
          </a:p>
          <a:p>
            <a:r>
              <a:rPr lang="nb-NO" dirty="0" smtClean="0"/>
              <a:t>The first </a:t>
            </a:r>
            <a:r>
              <a:rPr lang="nb-NO" dirty="0" err="1" smtClean="0"/>
              <a:t>application</a:t>
            </a:r>
            <a:r>
              <a:rPr lang="nb-NO" dirty="0" smtClean="0"/>
              <a:t> </a:t>
            </a:r>
            <a:r>
              <a:rPr lang="nb-NO" dirty="0" err="1" smtClean="0"/>
              <a:t>came</a:t>
            </a:r>
            <a:r>
              <a:rPr lang="nb-NO" dirty="0" smtClean="0"/>
              <a:t> in </a:t>
            </a:r>
            <a:r>
              <a:rPr lang="nb-NO" dirty="0" err="1" smtClean="0"/>
              <a:t>February</a:t>
            </a:r>
            <a:endParaRPr lang="nb-NO" dirty="0" smtClean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48124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Experiences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err="1" smtClean="0"/>
              <a:t>Making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fund</a:t>
            </a:r>
            <a:r>
              <a:rPr lang="nb-NO" dirty="0" smtClean="0"/>
              <a:t> </a:t>
            </a:r>
            <a:r>
              <a:rPr lang="nb-NO" dirty="0" err="1" smtClean="0"/>
              <a:t>known</a:t>
            </a:r>
            <a:r>
              <a:rPr lang="nb-NO" dirty="0" smtClean="0"/>
              <a:t> </a:t>
            </a:r>
            <a:r>
              <a:rPr lang="nb-NO" dirty="0" err="1" smtClean="0"/>
              <a:t>takes</a:t>
            </a:r>
            <a:r>
              <a:rPr lang="nb-NO" dirty="0" smtClean="0"/>
              <a:t> time </a:t>
            </a:r>
          </a:p>
          <a:p>
            <a:r>
              <a:rPr lang="nb-NO" dirty="0" err="1" smtClean="0"/>
              <a:t>Researchers</a:t>
            </a:r>
            <a:r>
              <a:rPr lang="nb-NO" dirty="0" smtClean="0"/>
              <a:t> just </a:t>
            </a:r>
            <a:r>
              <a:rPr lang="nb-NO" dirty="0" err="1" smtClean="0"/>
              <a:t>won’t</a:t>
            </a:r>
            <a:r>
              <a:rPr lang="nb-NO" dirty="0" smtClean="0"/>
              <a:t> </a:t>
            </a:r>
            <a:r>
              <a:rPr lang="nb-NO" dirty="0" err="1" smtClean="0"/>
              <a:t>look</a:t>
            </a:r>
            <a:r>
              <a:rPr lang="nb-NO" dirty="0" smtClean="0"/>
              <a:t> at e-mails </a:t>
            </a:r>
            <a:r>
              <a:rPr lang="nb-NO" dirty="0" err="1" smtClean="0"/>
              <a:t>that</a:t>
            </a:r>
            <a:r>
              <a:rPr lang="nb-NO" dirty="0" smtClean="0"/>
              <a:t> </a:t>
            </a:r>
            <a:r>
              <a:rPr lang="nb-NO" dirty="0" err="1" smtClean="0"/>
              <a:t>could</a:t>
            </a:r>
            <a:r>
              <a:rPr lang="nb-NO" dirty="0" smtClean="0"/>
              <a:t> be administrative </a:t>
            </a:r>
          </a:p>
          <a:p>
            <a:pPr lvl="1"/>
            <a:r>
              <a:rPr lang="nb-NO" sz="1700" dirty="0" smtClean="0"/>
              <a:t>At </a:t>
            </a:r>
            <a:r>
              <a:rPr lang="nb-NO" sz="1700" dirty="0" err="1" smtClean="0"/>
              <a:t>least</a:t>
            </a:r>
            <a:r>
              <a:rPr lang="nb-NO" sz="1700" dirty="0" smtClean="0"/>
              <a:t> </a:t>
            </a:r>
            <a:r>
              <a:rPr lang="nb-NO" sz="1700" dirty="0" err="1" smtClean="0"/>
              <a:t>they</a:t>
            </a:r>
            <a:r>
              <a:rPr lang="nb-NO" sz="1700" dirty="0" smtClean="0"/>
              <a:t> </a:t>
            </a:r>
            <a:r>
              <a:rPr lang="nb-NO" sz="1700" dirty="0" err="1" smtClean="0"/>
              <a:t>won’t</a:t>
            </a:r>
            <a:r>
              <a:rPr lang="nb-NO" sz="1700" dirty="0" smtClean="0"/>
              <a:t> </a:t>
            </a:r>
            <a:r>
              <a:rPr lang="nb-NO" sz="1700" dirty="0" err="1" smtClean="0"/>
              <a:t>read</a:t>
            </a:r>
            <a:r>
              <a:rPr lang="nb-NO" sz="1700" dirty="0" smtClean="0"/>
              <a:t> </a:t>
            </a:r>
            <a:r>
              <a:rPr lang="nb-NO" sz="1700" dirty="0" err="1" smtClean="0"/>
              <a:t>what’s</a:t>
            </a:r>
            <a:r>
              <a:rPr lang="nb-NO" sz="1700" dirty="0" smtClean="0"/>
              <a:t> </a:t>
            </a:r>
            <a:r>
              <a:rPr lang="nb-NO" sz="1700" dirty="0" err="1" smtClean="0"/>
              <a:t>actually</a:t>
            </a:r>
            <a:r>
              <a:rPr lang="nb-NO" sz="1700" dirty="0" smtClean="0"/>
              <a:t> </a:t>
            </a:r>
            <a:r>
              <a:rPr lang="nb-NO" sz="1700" dirty="0" err="1" smtClean="0"/>
              <a:t>said</a:t>
            </a:r>
            <a:r>
              <a:rPr lang="nb-NO" sz="1700" dirty="0" smtClean="0"/>
              <a:t> in </a:t>
            </a:r>
            <a:r>
              <a:rPr lang="nb-NO" sz="1700" dirty="0" err="1" smtClean="0"/>
              <a:t>them</a:t>
            </a:r>
            <a:r>
              <a:rPr lang="nb-NO" sz="1700" dirty="0" smtClean="0"/>
              <a:t> …</a:t>
            </a:r>
          </a:p>
          <a:p>
            <a:pPr lvl="2"/>
            <a:r>
              <a:rPr lang="nb-NO" dirty="0" err="1" smtClean="0"/>
              <a:t>Many</a:t>
            </a:r>
            <a:r>
              <a:rPr lang="nb-NO" dirty="0" smtClean="0"/>
              <a:t> </a:t>
            </a:r>
            <a:r>
              <a:rPr lang="nb-NO" dirty="0" err="1" smtClean="0"/>
              <a:t>believed</a:t>
            </a:r>
            <a:r>
              <a:rPr lang="nb-NO" dirty="0" smtClean="0"/>
              <a:t> </a:t>
            </a:r>
            <a:r>
              <a:rPr lang="nb-NO" dirty="0" err="1" smtClean="0"/>
              <a:t>this</a:t>
            </a:r>
            <a:r>
              <a:rPr lang="nb-NO" dirty="0" smtClean="0"/>
              <a:t> </a:t>
            </a:r>
            <a:r>
              <a:rPr lang="nb-NO" dirty="0" err="1" smtClean="0"/>
              <a:t>was</a:t>
            </a:r>
            <a:r>
              <a:rPr lang="nb-NO" dirty="0" smtClean="0"/>
              <a:t> </a:t>
            </a:r>
            <a:r>
              <a:rPr lang="nb-NO" dirty="0" err="1" smtClean="0"/>
              <a:t>financial</a:t>
            </a:r>
            <a:r>
              <a:rPr lang="nb-NO" dirty="0" smtClean="0"/>
              <a:t> support for </a:t>
            </a:r>
            <a:r>
              <a:rPr lang="nb-NO" dirty="0" err="1" smtClean="0"/>
              <a:t>starting</a:t>
            </a:r>
            <a:r>
              <a:rPr lang="nb-NO" dirty="0" smtClean="0"/>
              <a:t> journals, </a:t>
            </a:r>
            <a:r>
              <a:rPr lang="nb-NO" dirty="0" err="1" smtClean="0"/>
              <a:t>publishing</a:t>
            </a:r>
            <a:r>
              <a:rPr lang="nb-NO" dirty="0" smtClean="0"/>
              <a:t> </a:t>
            </a:r>
            <a:r>
              <a:rPr lang="nb-NO" dirty="0" err="1" smtClean="0"/>
              <a:t>books</a:t>
            </a:r>
            <a:r>
              <a:rPr lang="nb-NO" dirty="0" smtClean="0"/>
              <a:t> or </a:t>
            </a:r>
            <a:r>
              <a:rPr lang="nb-NO" dirty="0" err="1" smtClean="0"/>
              <a:t>publishing</a:t>
            </a:r>
            <a:r>
              <a:rPr lang="nb-NO" dirty="0" smtClean="0"/>
              <a:t> in hybrid journals</a:t>
            </a:r>
          </a:p>
          <a:p>
            <a:pPr lvl="1"/>
            <a:r>
              <a:rPr lang="nb-NO" dirty="0" smtClean="0"/>
              <a:t>Used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internet</a:t>
            </a:r>
            <a:r>
              <a:rPr lang="nb-NO" dirty="0" smtClean="0"/>
              <a:t> –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internal</a:t>
            </a:r>
            <a:r>
              <a:rPr lang="nb-NO" dirty="0" smtClean="0"/>
              <a:t> Billboard</a:t>
            </a:r>
          </a:p>
          <a:p>
            <a:pPr lvl="1"/>
            <a:endParaRPr lang="nb-NO" dirty="0" smtClean="0"/>
          </a:p>
          <a:p>
            <a:pPr lvl="1"/>
            <a:endParaRPr lang="nb-NO" dirty="0" smtClean="0"/>
          </a:p>
          <a:p>
            <a:pPr lvl="1"/>
            <a:r>
              <a:rPr lang="nb-NO" dirty="0" smtClean="0"/>
              <a:t>Using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network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reserach</a:t>
            </a:r>
            <a:r>
              <a:rPr lang="nb-NO" dirty="0" smtClean="0"/>
              <a:t> administrators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7</a:t>
            </a:fld>
            <a:endParaRPr lang="nb-NO"/>
          </a:p>
        </p:txBody>
      </p:sp>
      <p:pic>
        <p:nvPicPr>
          <p:cNvPr id="6" name="Bilde 5" descr="Skjermutklipp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156456"/>
            <a:ext cx="2880320" cy="654255"/>
          </a:xfrm>
          <a:prstGeom prst="rect">
            <a:avLst/>
          </a:prstGeom>
        </p:spPr>
      </p:pic>
      <p:pic>
        <p:nvPicPr>
          <p:cNvPr id="7" name="Bilde 6" descr="Skjermutklip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207319"/>
            <a:ext cx="1390844" cy="55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77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… more </a:t>
            </a:r>
            <a:r>
              <a:rPr lang="nb-NO" dirty="0" err="1" smtClean="0"/>
              <a:t>experiences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sz="1800" dirty="0" smtClean="0"/>
              <a:t>Things </a:t>
            </a:r>
            <a:r>
              <a:rPr lang="nb-NO" sz="1800" dirty="0" err="1" smtClean="0"/>
              <a:t>were</a:t>
            </a:r>
            <a:r>
              <a:rPr lang="nb-NO" sz="1800" dirty="0" smtClean="0"/>
              <a:t> </a:t>
            </a:r>
            <a:r>
              <a:rPr lang="nb-NO" sz="1800" dirty="0" err="1" smtClean="0"/>
              <a:t>slow</a:t>
            </a:r>
            <a:r>
              <a:rPr lang="nb-NO" sz="1800" dirty="0" smtClean="0"/>
              <a:t>!</a:t>
            </a:r>
          </a:p>
          <a:p>
            <a:pPr marL="457200" lvl="1" indent="0">
              <a:buNone/>
            </a:pPr>
            <a:r>
              <a:rPr lang="nb-NO" sz="1600" dirty="0" smtClean="0"/>
              <a:t>– </a:t>
            </a:r>
            <a:r>
              <a:rPr lang="nb-NO" sz="1600" dirty="0" err="1" smtClean="0"/>
              <a:t>until</a:t>
            </a:r>
            <a:r>
              <a:rPr lang="nb-NO" sz="1600" dirty="0" smtClean="0"/>
              <a:t> </a:t>
            </a:r>
            <a:r>
              <a:rPr lang="nb-NO" sz="1600" dirty="0" err="1" smtClean="0"/>
              <a:t>December</a:t>
            </a:r>
            <a:r>
              <a:rPr lang="nb-NO" sz="1600" dirty="0" smtClean="0"/>
              <a:t> 2011, </a:t>
            </a:r>
            <a:r>
              <a:rPr lang="nb-NO" sz="1600" dirty="0" err="1" smtClean="0"/>
              <a:t>when</a:t>
            </a:r>
            <a:r>
              <a:rPr lang="nb-NO" sz="1600" dirty="0" smtClean="0"/>
              <a:t> </a:t>
            </a:r>
            <a:r>
              <a:rPr lang="nb-NO" sz="1600" dirty="0" err="1" smtClean="0"/>
              <a:t>the</a:t>
            </a:r>
            <a:r>
              <a:rPr lang="nb-NO" sz="1600" dirty="0" smtClean="0"/>
              <a:t> </a:t>
            </a:r>
            <a:r>
              <a:rPr lang="nb-NO" sz="1600" dirty="0" err="1" smtClean="0"/>
              <a:t>project</a:t>
            </a:r>
            <a:r>
              <a:rPr lang="nb-NO" sz="1600" dirty="0" smtClean="0"/>
              <a:t> </a:t>
            </a:r>
            <a:r>
              <a:rPr lang="nb-NO" sz="1600" dirty="0" err="1" smtClean="0"/>
              <a:t>accounts</a:t>
            </a:r>
            <a:r>
              <a:rPr lang="nb-NO" sz="1600" dirty="0" smtClean="0"/>
              <a:t> </a:t>
            </a:r>
            <a:r>
              <a:rPr lang="nb-NO" sz="1600" dirty="0" err="1" smtClean="0"/>
              <a:t>were</a:t>
            </a:r>
            <a:r>
              <a:rPr lang="nb-NO" sz="1600" dirty="0" smtClean="0"/>
              <a:t> to be </a:t>
            </a:r>
            <a:r>
              <a:rPr lang="nb-NO" sz="1600" dirty="0" err="1" smtClean="0"/>
              <a:t>closed</a:t>
            </a:r>
            <a:r>
              <a:rPr lang="nb-NO" sz="1600" dirty="0" smtClean="0"/>
              <a:t> and deficits </a:t>
            </a:r>
            <a:r>
              <a:rPr lang="nb-NO" sz="1600" dirty="0" err="1" smtClean="0"/>
              <a:t>were</a:t>
            </a:r>
            <a:r>
              <a:rPr lang="nb-NO" sz="1600" dirty="0" smtClean="0"/>
              <a:t> </a:t>
            </a:r>
            <a:r>
              <a:rPr lang="nb-NO" sz="1600" dirty="0" err="1" smtClean="0"/>
              <a:t>discovered</a:t>
            </a:r>
            <a:endParaRPr lang="nb-NO" sz="1600" dirty="0"/>
          </a:p>
          <a:p>
            <a:pPr lvl="1"/>
            <a:r>
              <a:rPr lang="nb-NO" sz="1600" dirty="0" smtClean="0"/>
              <a:t>1/3 </a:t>
            </a:r>
            <a:r>
              <a:rPr lang="nb-NO" sz="1600" dirty="0" err="1" smtClean="0"/>
              <a:t>of</a:t>
            </a:r>
            <a:r>
              <a:rPr lang="nb-NO" sz="1600" dirty="0" smtClean="0"/>
              <a:t> </a:t>
            </a:r>
            <a:r>
              <a:rPr lang="nb-NO" sz="1600" dirty="0" err="1" smtClean="0"/>
              <a:t>applications</a:t>
            </a:r>
            <a:r>
              <a:rPr lang="nb-NO" sz="1600" dirty="0" smtClean="0"/>
              <a:t> </a:t>
            </a:r>
            <a:r>
              <a:rPr lang="nb-NO" sz="1600" dirty="0" err="1" smtClean="0"/>
              <a:t>came</a:t>
            </a:r>
            <a:r>
              <a:rPr lang="nb-NO" sz="1600" dirty="0" smtClean="0"/>
              <a:t> in </a:t>
            </a:r>
            <a:r>
              <a:rPr lang="nb-NO" sz="1600" dirty="0" err="1" smtClean="0"/>
              <a:t>December</a:t>
            </a:r>
            <a:endParaRPr lang="nb-NO" sz="1600" dirty="0" smtClean="0"/>
          </a:p>
          <a:p>
            <a:pPr lvl="1"/>
            <a:r>
              <a:rPr lang="nb-NO" sz="1600" dirty="0" smtClean="0"/>
              <a:t>In </a:t>
            </a:r>
            <a:r>
              <a:rPr lang="nb-NO" sz="1600" dirty="0" err="1" smtClean="0"/>
              <a:t>March</a:t>
            </a:r>
            <a:r>
              <a:rPr lang="nb-NO" sz="1600" dirty="0" smtClean="0"/>
              <a:t> </a:t>
            </a:r>
            <a:r>
              <a:rPr lang="nb-NO" sz="1600" dirty="0" err="1" smtClean="0"/>
              <a:t>came</a:t>
            </a:r>
            <a:r>
              <a:rPr lang="nb-NO" sz="1600" dirty="0" smtClean="0"/>
              <a:t> an «</a:t>
            </a:r>
            <a:r>
              <a:rPr lang="nb-NO" sz="1600" dirty="0" err="1" smtClean="0"/>
              <a:t>overhang</a:t>
            </a:r>
            <a:r>
              <a:rPr lang="nb-NO" sz="1600" dirty="0" smtClean="0"/>
              <a:t>» from </a:t>
            </a:r>
            <a:r>
              <a:rPr lang="nb-NO" sz="1600" dirty="0" err="1" smtClean="0"/>
              <a:t>January</a:t>
            </a:r>
            <a:r>
              <a:rPr lang="nb-NO" sz="1600" dirty="0" smtClean="0"/>
              <a:t> and </a:t>
            </a:r>
            <a:r>
              <a:rPr lang="nb-NO" sz="1600" dirty="0" err="1" smtClean="0"/>
              <a:t>February</a:t>
            </a:r>
            <a:endParaRPr lang="nb-NO" sz="1600" dirty="0" smtClean="0"/>
          </a:p>
          <a:p>
            <a:pPr lvl="1"/>
            <a:r>
              <a:rPr lang="nb-NO" sz="1600" dirty="0" err="1" smtClean="0"/>
              <a:t>Ended</a:t>
            </a:r>
            <a:r>
              <a:rPr lang="nb-NO" sz="1600" dirty="0" smtClean="0"/>
              <a:t> </a:t>
            </a:r>
            <a:r>
              <a:rPr lang="nb-NO" sz="1600" dirty="0" err="1" smtClean="0"/>
              <a:t>with</a:t>
            </a:r>
            <a:r>
              <a:rPr lang="nb-NO" sz="1600" dirty="0" smtClean="0"/>
              <a:t> 24 </a:t>
            </a:r>
            <a:r>
              <a:rPr lang="nb-NO" sz="1600" dirty="0" err="1" smtClean="0"/>
              <a:t>articles</a:t>
            </a:r>
            <a:r>
              <a:rPr lang="nb-NO" sz="1600" dirty="0" smtClean="0"/>
              <a:t> and NOK 165,000</a:t>
            </a:r>
          </a:p>
          <a:p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8</a:t>
            </a:fld>
            <a:endParaRPr lang="nb-NO"/>
          </a:p>
        </p:txBody>
      </p:sp>
      <p:graphicFrame>
        <p:nvGraphicFramePr>
          <p:cNvPr id="8" name="Plassholder for innhold 7"/>
          <p:cNvGraphicFramePr>
            <a:graphicFrameLocks noGrp="1"/>
          </p:cNvGraphicFramePr>
          <p:nvPr>
            <p:ph sz="half" idx="2"/>
          </p:nvPr>
        </p:nvGraphicFramePr>
        <p:xfrm>
          <a:off x="4240213" y="2708275"/>
          <a:ext cx="350043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49345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But</a:t>
            </a:r>
            <a:r>
              <a:rPr lang="nb-NO" dirty="0" smtClean="0"/>
              <a:t> </a:t>
            </a:r>
            <a:r>
              <a:rPr lang="nb-NO" dirty="0" err="1" smtClean="0"/>
              <a:t>then</a:t>
            </a:r>
            <a:r>
              <a:rPr lang="nb-NO" dirty="0" smtClean="0"/>
              <a:t>, in 2012 </a:t>
            </a:r>
            <a:r>
              <a:rPr lang="nb-NO" dirty="0" err="1" smtClean="0"/>
              <a:t>something</a:t>
            </a:r>
            <a:r>
              <a:rPr lang="nb-NO" dirty="0" smtClean="0"/>
              <a:t> </a:t>
            </a:r>
            <a:r>
              <a:rPr lang="nb-NO" dirty="0" err="1" smtClean="0"/>
              <a:t>happened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sz="2400" dirty="0" err="1" smtClean="0"/>
              <a:t>Every</a:t>
            </a:r>
            <a:r>
              <a:rPr lang="nb-NO" sz="2400" dirty="0" smtClean="0"/>
              <a:t> </a:t>
            </a:r>
            <a:r>
              <a:rPr lang="nb-NO" sz="2400" dirty="0" err="1" smtClean="0"/>
              <a:t>month</a:t>
            </a:r>
            <a:r>
              <a:rPr lang="nb-NO" sz="2400" dirty="0" smtClean="0"/>
              <a:t> at </a:t>
            </a:r>
            <a:r>
              <a:rPr lang="nb-NO" sz="2400" dirty="0" err="1" smtClean="0"/>
              <a:t>least</a:t>
            </a:r>
            <a:r>
              <a:rPr lang="nb-NO" sz="2400" dirty="0" smtClean="0"/>
              <a:t> as </a:t>
            </a:r>
            <a:r>
              <a:rPr lang="nb-NO" sz="2400" dirty="0" err="1" smtClean="0"/>
              <a:t>many</a:t>
            </a:r>
            <a:r>
              <a:rPr lang="nb-NO" sz="2400" dirty="0" smtClean="0"/>
              <a:t> </a:t>
            </a:r>
            <a:r>
              <a:rPr lang="nb-NO" sz="2400" dirty="0" err="1" smtClean="0"/>
              <a:t>applications</a:t>
            </a:r>
            <a:r>
              <a:rPr lang="nb-NO" sz="2400" dirty="0" smtClean="0"/>
              <a:t> as in 2011, </a:t>
            </a:r>
            <a:r>
              <a:rPr lang="nb-NO" sz="2400" dirty="0" err="1" smtClean="0"/>
              <a:t>often</a:t>
            </a:r>
            <a:r>
              <a:rPr lang="nb-NO" sz="2400" dirty="0" smtClean="0"/>
              <a:t> </a:t>
            </a:r>
            <a:r>
              <a:rPr lang="nb-NO" sz="2400" dirty="0" err="1" smtClean="0"/>
              <a:t>much</a:t>
            </a:r>
            <a:r>
              <a:rPr lang="nb-NO" sz="2400" dirty="0" smtClean="0"/>
              <a:t> more</a:t>
            </a:r>
          </a:p>
          <a:p>
            <a:r>
              <a:rPr lang="nb-NO" sz="2400" dirty="0" smtClean="0"/>
              <a:t>24 </a:t>
            </a:r>
            <a:r>
              <a:rPr lang="nb-NO" sz="2400" dirty="0" err="1" smtClean="0"/>
              <a:t>articles</a:t>
            </a:r>
            <a:r>
              <a:rPr lang="nb-NO" sz="2400" dirty="0" smtClean="0"/>
              <a:t> for </a:t>
            </a:r>
            <a:r>
              <a:rPr lang="nb-NO" sz="2400" dirty="0" err="1" smtClean="0"/>
              <a:t>the</a:t>
            </a:r>
            <a:r>
              <a:rPr lang="nb-NO" sz="2400" dirty="0" smtClean="0"/>
              <a:t> </a:t>
            </a:r>
            <a:r>
              <a:rPr lang="nb-NO" sz="2400" dirty="0" err="1" smtClean="0"/>
              <a:t>whole</a:t>
            </a:r>
            <a:r>
              <a:rPr lang="nb-NO" sz="2400" dirty="0" smtClean="0"/>
              <a:t> </a:t>
            </a:r>
            <a:r>
              <a:rPr lang="nb-NO" sz="2400" dirty="0" err="1" smtClean="0"/>
              <a:t>of</a:t>
            </a:r>
            <a:r>
              <a:rPr lang="nb-NO" sz="2400" dirty="0" smtClean="0"/>
              <a:t> 2011, </a:t>
            </a:r>
            <a:br>
              <a:rPr lang="nb-NO" sz="2400" dirty="0" smtClean="0"/>
            </a:br>
            <a:r>
              <a:rPr lang="nb-NO" sz="2400" dirty="0" smtClean="0"/>
              <a:t>40 by </a:t>
            </a:r>
            <a:r>
              <a:rPr lang="nb-NO" sz="2400" dirty="0" err="1" smtClean="0"/>
              <a:t>mid</a:t>
            </a:r>
            <a:r>
              <a:rPr lang="nb-NO" sz="2400" dirty="0" smtClean="0"/>
              <a:t>-November 2012</a:t>
            </a:r>
            <a:endParaRPr lang="nb-NO" sz="2400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9</a:t>
            </a:fld>
            <a:endParaRPr lang="nb-NO"/>
          </a:p>
        </p:txBody>
      </p:sp>
      <p:graphicFrame>
        <p:nvGraphicFramePr>
          <p:cNvPr id="13" name="Plassholder for innhold 12"/>
          <p:cNvGraphicFramePr>
            <a:graphicFrameLocks noGrp="1"/>
          </p:cNvGraphicFramePr>
          <p:nvPr>
            <p:ph sz="half" idx="2"/>
          </p:nvPr>
        </p:nvGraphicFramePr>
        <p:xfrm>
          <a:off x="4240213" y="2708275"/>
          <a:ext cx="350043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491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The </a:t>
            </a:r>
            <a:r>
              <a:rPr lang="nb-NO" dirty="0" err="1" smtClean="0"/>
              <a:t>finances</a:t>
            </a:r>
            <a:endParaRPr lang="nb-NO" dirty="0"/>
          </a:p>
        </p:txBody>
      </p:sp>
      <p:sp>
        <p:nvSpPr>
          <p:cNvPr id="8" name="Plassholder for innhold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In 2011 </a:t>
            </a:r>
            <a:r>
              <a:rPr lang="nb-NO" dirty="0" err="1" smtClean="0"/>
              <a:t>we</a:t>
            </a:r>
            <a:r>
              <a:rPr lang="nb-NO" dirty="0" smtClean="0"/>
              <a:t> spent </a:t>
            </a:r>
            <a:r>
              <a:rPr lang="nb-NO" dirty="0" err="1" smtClean="0"/>
              <a:t>roughly</a:t>
            </a:r>
            <a:r>
              <a:rPr lang="nb-NO" dirty="0" smtClean="0"/>
              <a:t> half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budget</a:t>
            </a:r>
            <a:r>
              <a:rPr lang="nb-NO" dirty="0" smtClean="0"/>
              <a:t>, </a:t>
            </a:r>
            <a:br>
              <a:rPr lang="nb-NO" dirty="0" smtClean="0"/>
            </a:br>
            <a:r>
              <a:rPr lang="nb-NO" dirty="0" smtClean="0"/>
              <a:t>NOK 165,000 </a:t>
            </a:r>
            <a:r>
              <a:rPr lang="nb-NO" dirty="0" err="1" smtClean="0"/>
              <a:t>of</a:t>
            </a:r>
            <a:r>
              <a:rPr lang="nb-NO" dirty="0" smtClean="0"/>
              <a:t> NOK 300,000</a:t>
            </a:r>
          </a:p>
          <a:p>
            <a:r>
              <a:rPr lang="nb-NO" dirty="0" smtClean="0"/>
              <a:t>For 2012 </a:t>
            </a:r>
            <a:r>
              <a:rPr lang="nb-NO" dirty="0" err="1" smtClean="0"/>
              <a:t>we</a:t>
            </a:r>
            <a:r>
              <a:rPr lang="nb-NO" dirty="0" smtClean="0"/>
              <a:t> </a:t>
            </a:r>
            <a:r>
              <a:rPr lang="nb-NO" dirty="0" err="1" smtClean="0"/>
              <a:t>received</a:t>
            </a:r>
            <a:r>
              <a:rPr lang="nb-NO" dirty="0" smtClean="0"/>
              <a:t> NOK 309,000, by </a:t>
            </a:r>
            <a:r>
              <a:rPr lang="nb-NO" dirty="0" err="1" smtClean="0"/>
              <a:t>mid</a:t>
            </a:r>
            <a:r>
              <a:rPr lang="nb-NO" dirty="0" smtClean="0"/>
              <a:t>-November </a:t>
            </a:r>
            <a:r>
              <a:rPr lang="nb-NO" dirty="0" err="1" smtClean="0"/>
              <a:t>we</a:t>
            </a:r>
            <a:r>
              <a:rPr lang="nb-NO" dirty="0" smtClean="0"/>
              <a:t> </a:t>
            </a:r>
            <a:r>
              <a:rPr lang="nb-NO" dirty="0" err="1" smtClean="0"/>
              <a:t>had</a:t>
            </a:r>
            <a:r>
              <a:rPr lang="nb-NO" dirty="0" smtClean="0"/>
              <a:t> spent NOK 367,000 and </a:t>
            </a:r>
            <a:r>
              <a:rPr lang="nb-NO" dirty="0" err="1" smtClean="0"/>
              <a:t>we</a:t>
            </a:r>
            <a:r>
              <a:rPr lang="nb-NO" dirty="0" smtClean="0"/>
              <a:t> </a:t>
            </a:r>
            <a:r>
              <a:rPr lang="nb-NO" dirty="0" err="1" smtClean="0"/>
              <a:t>are</a:t>
            </a:r>
            <a:r>
              <a:rPr lang="nb-NO" dirty="0" smtClean="0"/>
              <a:t> </a:t>
            </a:r>
            <a:r>
              <a:rPr lang="nb-NO" dirty="0" err="1" smtClean="0"/>
              <a:t>now</a:t>
            </a:r>
            <a:r>
              <a:rPr lang="nb-NO" dirty="0" smtClean="0"/>
              <a:t> </a:t>
            </a:r>
            <a:r>
              <a:rPr lang="nb-NO" dirty="0" err="1" smtClean="0"/>
              <a:t>living</a:t>
            </a:r>
            <a:r>
              <a:rPr lang="nb-NO" dirty="0" smtClean="0"/>
              <a:t> </a:t>
            </a:r>
            <a:r>
              <a:rPr lang="nb-NO" dirty="0" err="1" smtClean="0"/>
              <a:t>off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2011 </a:t>
            </a:r>
            <a:r>
              <a:rPr lang="nb-NO" dirty="0" err="1" smtClean="0"/>
              <a:t>surplus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NOK 135,000</a:t>
            </a:r>
          </a:p>
          <a:p>
            <a:r>
              <a:rPr lang="nb-NO" dirty="0" smtClean="0"/>
              <a:t>For 2013 </a:t>
            </a:r>
            <a:r>
              <a:rPr lang="nb-NO" dirty="0" err="1" smtClean="0"/>
              <a:t>we</a:t>
            </a:r>
            <a:r>
              <a:rPr lang="nb-NO" dirty="0" smtClean="0"/>
              <a:t> have a NOK 500,000 </a:t>
            </a:r>
            <a:r>
              <a:rPr lang="nb-NO" dirty="0" err="1" smtClean="0"/>
              <a:t>budget</a:t>
            </a:r>
            <a:r>
              <a:rPr lang="nb-NO" dirty="0" smtClean="0"/>
              <a:t> </a:t>
            </a:r>
            <a:endParaRPr lang="nb-NO" dirty="0"/>
          </a:p>
          <a:p>
            <a:r>
              <a:rPr lang="nb-NO" dirty="0" smtClean="0"/>
              <a:t> – </a:t>
            </a:r>
            <a:r>
              <a:rPr lang="nb-NO" dirty="0" err="1" smtClean="0"/>
              <a:t>will</a:t>
            </a:r>
            <a:r>
              <a:rPr lang="nb-NO" dirty="0" smtClean="0"/>
              <a:t> </a:t>
            </a:r>
            <a:r>
              <a:rPr lang="nb-NO" dirty="0" err="1" smtClean="0"/>
              <a:t>that</a:t>
            </a:r>
            <a:r>
              <a:rPr lang="nb-NO" dirty="0" smtClean="0"/>
              <a:t> be </a:t>
            </a:r>
            <a:r>
              <a:rPr lang="nb-NO" dirty="0" err="1" smtClean="0"/>
              <a:t>sufficient</a:t>
            </a:r>
            <a:r>
              <a:rPr lang="nb-NO" dirty="0" smtClean="0"/>
              <a:t>?</a:t>
            </a:r>
            <a:endParaRPr lang="nb-NO" dirty="0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C40F19-7E39-4324-AB5F-132A3C0DC912}" type="slidenum">
              <a:rPr lang="nb-NO" smtClean="0"/>
              <a:pPr/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9241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Why</a:t>
            </a:r>
            <a:r>
              <a:rPr lang="nb-NO" dirty="0" smtClean="0"/>
              <a:t> </a:t>
            </a:r>
            <a:r>
              <a:rPr lang="nb-NO" dirty="0" err="1" smtClean="0"/>
              <a:t>this</a:t>
            </a:r>
            <a:r>
              <a:rPr lang="nb-NO" dirty="0" smtClean="0"/>
              <a:t> </a:t>
            </a:r>
            <a:r>
              <a:rPr lang="nb-NO" dirty="0" err="1" smtClean="0"/>
              <a:t>development</a:t>
            </a:r>
            <a:r>
              <a:rPr lang="nb-NO" dirty="0" smtClean="0"/>
              <a:t>?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GB" dirty="0" smtClean="0"/>
              <a:t>Articles have become more expensive – we had a 50 % discount with BioMed Central first half 2011</a:t>
            </a:r>
          </a:p>
          <a:p>
            <a:pPr>
              <a:spcBef>
                <a:spcPts val="0"/>
              </a:spcBef>
            </a:pPr>
            <a:r>
              <a:rPr lang="en-GB" dirty="0" smtClean="0"/>
              <a:t>The fund has become better known and more heavily exploited </a:t>
            </a:r>
          </a:p>
          <a:p>
            <a:pPr>
              <a:spcBef>
                <a:spcPts val="0"/>
              </a:spcBef>
            </a:pPr>
            <a:r>
              <a:rPr lang="en-GB" dirty="0" smtClean="0"/>
              <a:t>We probably get the applications at an earlier stage than at the outset </a:t>
            </a:r>
          </a:p>
          <a:p>
            <a:pPr>
              <a:spcBef>
                <a:spcPts val="0"/>
              </a:spcBef>
            </a:pPr>
            <a:r>
              <a:rPr lang="en-GB" dirty="0"/>
              <a:t>Increased publication rate at the </a:t>
            </a:r>
            <a:r>
              <a:rPr lang="en-GB" dirty="0" err="1"/>
              <a:t>UoT</a:t>
            </a:r>
            <a:r>
              <a:rPr lang="en-GB" dirty="0"/>
              <a:t>? – probably not a major cause</a:t>
            </a:r>
          </a:p>
          <a:p>
            <a:pPr>
              <a:spcBef>
                <a:spcPts val="0"/>
              </a:spcBef>
            </a:pPr>
            <a:r>
              <a:rPr lang="en-GB" dirty="0"/>
              <a:t>Increased use </a:t>
            </a:r>
            <a:r>
              <a:rPr lang="en-GB" dirty="0" smtClean="0"/>
              <a:t>of OA journals for publishing? – probably, and just what the fund was set up for!</a:t>
            </a:r>
          </a:p>
          <a:p>
            <a:pPr lvl="1">
              <a:spcBef>
                <a:spcPts val="0"/>
              </a:spcBef>
            </a:pPr>
            <a:r>
              <a:rPr lang="en-GB" dirty="0" smtClean="0"/>
              <a:t>But possibly also more corresponding authors than before</a:t>
            </a:r>
            <a:endParaRPr lang="en-GB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11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3964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In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future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11560" y="2636912"/>
            <a:ext cx="7151687" cy="3600450"/>
          </a:xfrm>
        </p:spPr>
        <p:txBody>
          <a:bodyPr/>
          <a:lstStyle/>
          <a:p>
            <a:r>
              <a:rPr lang="nb-NO" dirty="0" err="1" smtClean="0"/>
              <a:t>Researchers</a:t>
            </a:r>
            <a:r>
              <a:rPr lang="nb-NO" dirty="0" smtClean="0"/>
              <a:t> have to have a </a:t>
            </a:r>
            <a:r>
              <a:rPr lang="nb-NO" dirty="0" err="1" smtClean="0"/>
              <a:t>fund</a:t>
            </a:r>
            <a:r>
              <a:rPr lang="nb-NO" dirty="0" smtClean="0"/>
              <a:t> in order to be </a:t>
            </a:r>
            <a:r>
              <a:rPr lang="nb-NO" dirty="0" err="1" smtClean="0"/>
              <a:t>able</a:t>
            </a:r>
            <a:r>
              <a:rPr lang="nb-NO" dirty="0" smtClean="0"/>
              <a:t> to </a:t>
            </a:r>
            <a:r>
              <a:rPr lang="nb-NO" dirty="0" err="1" smtClean="0"/>
              <a:t>publish</a:t>
            </a:r>
            <a:r>
              <a:rPr lang="nb-NO" dirty="0" smtClean="0"/>
              <a:t> </a:t>
            </a:r>
            <a:r>
              <a:rPr lang="nb-NO" dirty="0" err="1" smtClean="0"/>
              <a:t>where</a:t>
            </a:r>
            <a:r>
              <a:rPr lang="nb-NO" dirty="0" smtClean="0"/>
              <a:t> </a:t>
            </a:r>
            <a:r>
              <a:rPr lang="nb-NO" dirty="0" err="1" smtClean="0"/>
              <a:t>they</a:t>
            </a:r>
            <a:r>
              <a:rPr lang="nb-NO" dirty="0" smtClean="0"/>
              <a:t> </a:t>
            </a:r>
            <a:r>
              <a:rPr lang="nb-NO" dirty="0" err="1" smtClean="0"/>
              <a:t>want</a:t>
            </a:r>
            <a:r>
              <a:rPr lang="nb-NO" dirty="0" smtClean="0"/>
              <a:t> to </a:t>
            </a:r>
          </a:p>
          <a:p>
            <a:pPr lvl="1"/>
            <a:r>
              <a:rPr lang="nb-NO" dirty="0" smtClean="0"/>
              <a:t>OA journals have </a:t>
            </a:r>
            <a:r>
              <a:rPr lang="nb-NO" dirty="0" err="1" smtClean="0"/>
              <a:t>become</a:t>
            </a:r>
            <a:r>
              <a:rPr lang="nb-NO" dirty="0" smtClean="0"/>
              <a:t> </a:t>
            </a:r>
            <a:r>
              <a:rPr lang="nb-NO" dirty="0" err="1" smtClean="0"/>
              <a:t>important</a:t>
            </a:r>
            <a:r>
              <a:rPr lang="nb-NO" dirty="0" smtClean="0"/>
              <a:t> in </a:t>
            </a:r>
            <a:r>
              <a:rPr lang="nb-NO" dirty="0" err="1" smtClean="0"/>
              <a:t>many</a:t>
            </a:r>
            <a:r>
              <a:rPr lang="nb-NO" dirty="0" smtClean="0"/>
              <a:t> </a:t>
            </a:r>
            <a:r>
              <a:rPr lang="nb-NO" dirty="0" err="1" smtClean="0"/>
              <a:t>fields</a:t>
            </a:r>
            <a:r>
              <a:rPr lang="nb-NO" dirty="0" smtClean="0"/>
              <a:t> </a:t>
            </a:r>
          </a:p>
          <a:p>
            <a:pPr lvl="1">
              <a:spcBef>
                <a:spcPts val="0"/>
              </a:spcBef>
            </a:pPr>
            <a:r>
              <a:rPr lang="nb-NO" dirty="0" smtClean="0"/>
              <a:t>«The </a:t>
            </a:r>
            <a:r>
              <a:rPr lang="nb-NO" dirty="0" err="1" smtClean="0"/>
              <a:t>freedom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research</a:t>
            </a:r>
            <a:r>
              <a:rPr lang="nb-NO" dirty="0" smtClean="0"/>
              <a:t>» has </a:t>
            </a:r>
            <a:r>
              <a:rPr lang="nb-NO" dirty="0" err="1" smtClean="0"/>
              <a:t>been</a:t>
            </a:r>
            <a:r>
              <a:rPr lang="nb-NO" dirty="0" smtClean="0"/>
              <a:t> an argument </a:t>
            </a:r>
            <a:r>
              <a:rPr lang="nb-NO" dirty="0" err="1" smtClean="0"/>
              <a:t>against</a:t>
            </a:r>
            <a:r>
              <a:rPr lang="nb-NO" dirty="0" smtClean="0"/>
              <a:t> OA from </a:t>
            </a:r>
            <a:r>
              <a:rPr lang="nb-NO" dirty="0" err="1" smtClean="0"/>
              <a:t>some</a:t>
            </a:r>
            <a:r>
              <a:rPr lang="nb-NO" dirty="0" smtClean="0"/>
              <a:t> </a:t>
            </a:r>
            <a:r>
              <a:rPr lang="nb-NO" dirty="0" err="1" smtClean="0"/>
              <a:t>authors</a:t>
            </a:r>
            <a:r>
              <a:rPr lang="nb-NO" dirty="0" smtClean="0"/>
              <a:t>, </a:t>
            </a:r>
            <a:r>
              <a:rPr lang="nb-NO" dirty="0" err="1" smtClean="0"/>
              <a:t>now</a:t>
            </a:r>
            <a:r>
              <a:rPr lang="nb-NO" dirty="0" smtClean="0"/>
              <a:t> </a:t>
            </a:r>
            <a:r>
              <a:rPr lang="nb-NO" dirty="0" err="1" smtClean="0"/>
              <a:t>this</a:t>
            </a:r>
            <a:r>
              <a:rPr lang="nb-NO" dirty="0" smtClean="0"/>
              <a:t> has </a:t>
            </a:r>
            <a:r>
              <a:rPr lang="nb-NO" dirty="0" err="1" smtClean="0"/>
              <a:t>become</a:t>
            </a:r>
            <a:r>
              <a:rPr lang="nb-NO" dirty="0" smtClean="0"/>
              <a:t> an argument for OA </a:t>
            </a:r>
            <a:r>
              <a:rPr lang="nb-NO" dirty="0" err="1" smtClean="0"/>
              <a:t>publication</a:t>
            </a:r>
            <a:r>
              <a:rPr lang="nb-NO" dirty="0" smtClean="0"/>
              <a:t> </a:t>
            </a:r>
            <a:r>
              <a:rPr lang="nb-NO" dirty="0" err="1" smtClean="0"/>
              <a:t>funds</a:t>
            </a:r>
            <a:endParaRPr lang="nb-NO" dirty="0" smtClean="0"/>
          </a:p>
          <a:p>
            <a:pPr lvl="1">
              <a:spcBef>
                <a:spcPts val="0"/>
              </a:spcBef>
            </a:pPr>
            <a:r>
              <a:rPr lang="nb-NO" dirty="0" smtClean="0"/>
              <a:t>Mega-journals and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establishing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/>
              <a:t> </a:t>
            </a:r>
            <a:r>
              <a:rPr lang="nb-NO" dirty="0" smtClean="0"/>
              <a:t>series </a:t>
            </a:r>
            <a:r>
              <a:rPr lang="nb-NO" dirty="0" err="1" smtClean="0"/>
              <a:t>of</a:t>
            </a:r>
            <a:r>
              <a:rPr lang="nb-NO" dirty="0" smtClean="0"/>
              <a:t> OA journals by </a:t>
            </a:r>
            <a:r>
              <a:rPr lang="nb-NO" dirty="0" err="1" smtClean="0"/>
              <a:t>large</a:t>
            </a:r>
            <a:r>
              <a:rPr lang="nb-NO" dirty="0" smtClean="0"/>
              <a:t> </a:t>
            </a:r>
            <a:r>
              <a:rPr lang="nb-NO" dirty="0" err="1" smtClean="0"/>
              <a:t>publishers</a:t>
            </a:r>
            <a:r>
              <a:rPr lang="nb-NO" dirty="0" smtClean="0"/>
              <a:t> is </a:t>
            </a:r>
            <a:r>
              <a:rPr lang="nb-NO" dirty="0" err="1" smtClean="0"/>
              <a:t>about</a:t>
            </a:r>
            <a:r>
              <a:rPr lang="nb-NO" dirty="0" smtClean="0"/>
              <a:t> to </a:t>
            </a:r>
            <a:r>
              <a:rPr lang="nb-NO" dirty="0" err="1" smtClean="0"/>
              <a:t>change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whole</a:t>
            </a:r>
            <a:r>
              <a:rPr lang="nb-NO" dirty="0" smtClean="0"/>
              <a:t> </a:t>
            </a:r>
            <a:r>
              <a:rPr lang="nb-NO" dirty="0" err="1" smtClean="0"/>
              <a:t>publication</a:t>
            </a:r>
            <a:r>
              <a:rPr lang="nb-NO" dirty="0" smtClean="0"/>
              <a:t> </a:t>
            </a:r>
            <a:r>
              <a:rPr lang="nb-NO" dirty="0" err="1" smtClean="0"/>
              <a:t>market</a:t>
            </a:r>
            <a:r>
              <a:rPr lang="nb-NO" dirty="0" smtClean="0"/>
              <a:t> in a </a:t>
            </a:r>
            <a:r>
              <a:rPr lang="nb-NO" dirty="0" err="1" smtClean="0"/>
              <a:t>few</a:t>
            </a:r>
            <a:r>
              <a:rPr lang="nb-NO" dirty="0" smtClean="0"/>
              <a:t> </a:t>
            </a:r>
            <a:r>
              <a:rPr lang="nb-NO" dirty="0" err="1" smtClean="0"/>
              <a:t>years</a:t>
            </a:r>
            <a:r>
              <a:rPr lang="nb-NO" dirty="0" smtClean="0"/>
              <a:t> time</a:t>
            </a:r>
          </a:p>
          <a:p>
            <a:pPr lvl="1">
              <a:spcBef>
                <a:spcPts val="0"/>
              </a:spcBef>
            </a:pPr>
            <a:r>
              <a:rPr lang="nb-NO" dirty="0" err="1" smtClean="0"/>
              <a:t>Monographs</a:t>
            </a:r>
            <a:r>
              <a:rPr lang="nb-NO" dirty="0" smtClean="0"/>
              <a:t> </a:t>
            </a:r>
            <a:r>
              <a:rPr lang="nb-NO" dirty="0" err="1" smtClean="0"/>
              <a:t>are</a:t>
            </a:r>
            <a:r>
              <a:rPr lang="nb-NO" dirty="0" smtClean="0"/>
              <a:t> to </a:t>
            </a:r>
            <a:r>
              <a:rPr lang="nb-NO" dirty="0" err="1" smtClean="0"/>
              <a:t>become</a:t>
            </a:r>
            <a:r>
              <a:rPr lang="nb-NO" dirty="0" smtClean="0"/>
              <a:t> OA</a:t>
            </a:r>
          </a:p>
          <a:p>
            <a:pPr>
              <a:buFont typeface="Wingdings" pitchFamily="2" charset="2"/>
              <a:buChar char="Ø"/>
            </a:pPr>
            <a:r>
              <a:rPr lang="nb-NO" sz="2200" dirty="0" smtClean="0"/>
              <a:t>= All </a:t>
            </a:r>
            <a:r>
              <a:rPr lang="nb-NO" sz="2200" dirty="0" err="1" smtClean="0"/>
              <a:t>this</a:t>
            </a:r>
            <a:r>
              <a:rPr lang="nb-NO" sz="2200" dirty="0" smtClean="0"/>
              <a:t> </a:t>
            </a:r>
            <a:r>
              <a:rPr lang="nb-NO" sz="2200" dirty="0" err="1" smtClean="0"/>
              <a:t>points</a:t>
            </a:r>
            <a:r>
              <a:rPr lang="nb-NO" sz="2200" dirty="0" smtClean="0"/>
              <a:t> to more </a:t>
            </a:r>
            <a:r>
              <a:rPr lang="nb-NO" sz="2200" dirty="0" err="1" smtClean="0"/>
              <a:t>needs</a:t>
            </a:r>
            <a:r>
              <a:rPr lang="nb-NO" sz="2200" dirty="0" smtClean="0"/>
              <a:t> for </a:t>
            </a:r>
            <a:r>
              <a:rPr lang="nb-NO" sz="2200" dirty="0" err="1" smtClean="0"/>
              <a:t>funds</a:t>
            </a:r>
            <a:r>
              <a:rPr lang="nb-NO" sz="2200" dirty="0" smtClean="0"/>
              <a:t>, and for more </a:t>
            </a:r>
            <a:r>
              <a:rPr lang="nb-NO" sz="2200" dirty="0" err="1" smtClean="0"/>
              <a:t>money</a:t>
            </a:r>
            <a:r>
              <a:rPr lang="nb-NO" sz="2200" dirty="0" smtClean="0"/>
              <a:t> for </a:t>
            </a:r>
            <a:r>
              <a:rPr lang="nb-NO" sz="2200" dirty="0" err="1" smtClean="0"/>
              <a:t>the</a:t>
            </a:r>
            <a:r>
              <a:rPr lang="nb-NO" sz="2200" dirty="0" smtClean="0"/>
              <a:t> </a:t>
            </a:r>
            <a:r>
              <a:rPr lang="nb-NO" sz="2200" dirty="0" err="1" smtClean="0"/>
              <a:t>funds</a:t>
            </a:r>
            <a:endParaRPr lang="nb-NO" sz="2200" dirty="0" smtClean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88710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More </a:t>
            </a:r>
            <a:r>
              <a:rPr lang="nb-NO" dirty="0" err="1" smtClean="0"/>
              <a:t>challenges</a:t>
            </a:r>
            <a:r>
              <a:rPr lang="nb-NO" dirty="0" smtClean="0"/>
              <a:t>:</a:t>
            </a:r>
            <a:br>
              <a:rPr lang="nb-NO" dirty="0" smtClean="0"/>
            </a:br>
            <a:r>
              <a:rPr lang="nb-NO" sz="2400" dirty="0" err="1" smtClean="0"/>
              <a:t>We</a:t>
            </a:r>
            <a:r>
              <a:rPr lang="nb-NO" sz="2400" dirty="0" smtClean="0"/>
              <a:t> </a:t>
            </a:r>
            <a:r>
              <a:rPr lang="nb-NO" sz="2400" dirty="0" err="1"/>
              <a:t>need</a:t>
            </a:r>
            <a:r>
              <a:rPr lang="nb-NO" sz="2400" dirty="0"/>
              <a:t> to </a:t>
            </a:r>
            <a:r>
              <a:rPr lang="nb-NO" sz="2400" dirty="0" err="1"/>
              <a:t>ensure</a:t>
            </a:r>
            <a:r>
              <a:rPr lang="nb-NO" sz="2400" dirty="0"/>
              <a:t> </a:t>
            </a:r>
            <a:r>
              <a:rPr lang="nb-NO" sz="2400" dirty="0" err="1"/>
              <a:t>price</a:t>
            </a:r>
            <a:r>
              <a:rPr lang="nb-NO" sz="2400" dirty="0"/>
              <a:t> </a:t>
            </a:r>
            <a:r>
              <a:rPr lang="nb-NO" sz="2400" dirty="0" err="1" smtClean="0"/>
              <a:t>competition</a:t>
            </a:r>
            <a:r>
              <a:rPr lang="nb-NO" sz="2400" dirty="0" smtClean="0"/>
              <a:t> </a:t>
            </a:r>
            <a:r>
              <a:rPr lang="nb-NO" dirty="0"/>
              <a:t/>
            </a:r>
            <a:br>
              <a:rPr lang="nb-NO" dirty="0"/>
            </a:b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0" lvl="1"/>
            <a:r>
              <a:rPr lang="nb-NO" dirty="0" smtClean="0"/>
              <a:t>Authors must </a:t>
            </a:r>
            <a:r>
              <a:rPr lang="nb-NO" dirty="0" err="1" smtClean="0"/>
              <a:t>meet</a:t>
            </a:r>
            <a:r>
              <a:rPr lang="nb-NO" dirty="0" smtClean="0"/>
              <a:t> </a:t>
            </a:r>
            <a:r>
              <a:rPr lang="nb-NO" dirty="0" err="1" smtClean="0"/>
              <a:t>prices</a:t>
            </a:r>
            <a:r>
              <a:rPr lang="nb-NO" dirty="0" smtClean="0"/>
              <a:t> </a:t>
            </a:r>
          </a:p>
          <a:p>
            <a:pPr marL="1085850" lvl="2"/>
            <a:r>
              <a:rPr lang="nb-NO" dirty="0" smtClean="0"/>
              <a:t>Funds to be </a:t>
            </a:r>
            <a:r>
              <a:rPr lang="nb-NO" dirty="0" err="1" smtClean="0"/>
              <a:t>abolished</a:t>
            </a:r>
            <a:r>
              <a:rPr lang="nb-NO" dirty="0" smtClean="0"/>
              <a:t> in </a:t>
            </a:r>
            <a:r>
              <a:rPr lang="nb-NO" dirty="0" err="1" smtClean="0"/>
              <a:t>some</a:t>
            </a:r>
            <a:r>
              <a:rPr lang="nb-NO" dirty="0" smtClean="0"/>
              <a:t> not </a:t>
            </a:r>
            <a:r>
              <a:rPr lang="nb-NO" dirty="0" err="1" smtClean="0"/>
              <a:t>too</a:t>
            </a:r>
            <a:r>
              <a:rPr lang="nb-NO" dirty="0" smtClean="0"/>
              <a:t> </a:t>
            </a:r>
            <a:r>
              <a:rPr lang="nb-NO" dirty="0" err="1" smtClean="0"/>
              <a:t>distant</a:t>
            </a:r>
            <a:r>
              <a:rPr lang="nb-NO" dirty="0" smtClean="0"/>
              <a:t> </a:t>
            </a:r>
            <a:r>
              <a:rPr lang="nb-NO" dirty="0" err="1" smtClean="0"/>
              <a:t>future</a:t>
            </a:r>
            <a:r>
              <a:rPr lang="nb-NO" dirty="0" smtClean="0"/>
              <a:t>? </a:t>
            </a:r>
          </a:p>
          <a:p>
            <a:pPr marL="1543050" lvl="3"/>
            <a:r>
              <a:rPr lang="nb-NO" dirty="0" err="1" smtClean="0"/>
              <a:t>We’ll</a:t>
            </a:r>
            <a:r>
              <a:rPr lang="nb-NO" dirty="0" smtClean="0"/>
              <a:t> </a:t>
            </a:r>
            <a:r>
              <a:rPr lang="nb-NO" dirty="0" err="1" smtClean="0"/>
              <a:t>get</a:t>
            </a:r>
            <a:r>
              <a:rPr lang="nb-NO" dirty="0" smtClean="0"/>
              <a:t> rid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subscriptions</a:t>
            </a:r>
            <a:r>
              <a:rPr lang="nb-NO" dirty="0" smtClean="0"/>
              <a:t>?</a:t>
            </a:r>
          </a:p>
          <a:p>
            <a:pPr marL="1543050" lvl="3"/>
            <a:r>
              <a:rPr lang="nb-NO" dirty="0" err="1" smtClean="0"/>
              <a:t>We’ll</a:t>
            </a:r>
            <a:r>
              <a:rPr lang="nb-NO" dirty="0" smtClean="0"/>
              <a:t> be rid </a:t>
            </a:r>
            <a:r>
              <a:rPr lang="nb-NO" dirty="0" err="1" smtClean="0"/>
              <a:t>of</a:t>
            </a:r>
            <a:r>
              <a:rPr lang="nb-NO" dirty="0" smtClean="0"/>
              <a:t> </a:t>
            </a:r>
            <a:r>
              <a:rPr lang="nb-NO" dirty="0" err="1" smtClean="0"/>
              <a:t>libraries</a:t>
            </a:r>
            <a:r>
              <a:rPr lang="nb-NO" dirty="0" smtClean="0"/>
              <a:t> (as </a:t>
            </a:r>
            <a:r>
              <a:rPr lang="nb-NO" dirty="0" err="1" smtClean="0"/>
              <a:t>we</a:t>
            </a:r>
            <a:r>
              <a:rPr lang="nb-NO" dirty="0" smtClean="0"/>
              <a:t> </a:t>
            </a:r>
            <a:r>
              <a:rPr lang="nb-NO" dirty="0" err="1" smtClean="0"/>
              <a:t>know</a:t>
            </a:r>
            <a:r>
              <a:rPr lang="nb-NO" dirty="0" smtClean="0"/>
              <a:t> </a:t>
            </a:r>
            <a:r>
              <a:rPr lang="nb-NO" dirty="0" err="1" smtClean="0"/>
              <a:t>them</a:t>
            </a:r>
            <a:r>
              <a:rPr lang="nb-NO" dirty="0" smtClean="0"/>
              <a:t> </a:t>
            </a:r>
            <a:r>
              <a:rPr lang="nb-NO" dirty="0" err="1" smtClean="0"/>
              <a:t>today</a:t>
            </a:r>
            <a:r>
              <a:rPr lang="nb-NO" dirty="0" smtClean="0"/>
              <a:t>)?</a:t>
            </a:r>
          </a:p>
          <a:p>
            <a:pPr marL="1085850" lvl="2"/>
            <a:r>
              <a:rPr lang="nb-NO" dirty="0" err="1" smtClean="0"/>
              <a:t>library</a:t>
            </a:r>
            <a:r>
              <a:rPr lang="nb-NO" dirty="0" smtClean="0"/>
              <a:t> </a:t>
            </a:r>
            <a:r>
              <a:rPr lang="nb-NO" dirty="0" err="1" smtClean="0"/>
              <a:t>subscription</a:t>
            </a:r>
            <a:r>
              <a:rPr lang="nb-NO" dirty="0" smtClean="0"/>
              <a:t> </a:t>
            </a:r>
            <a:r>
              <a:rPr lang="nb-NO" dirty="0" err="1" smtClean="0"/>
              <a:t>costs</a:t>
            </a:r>
            <a:r>
              <a:rPr lang="nb-NO" dirty="0" smtClean="0"/>
              <a:t> </a:t>
            </a:r>
            <a:r>
              <a:rPr lang="nb-NO" dirty="0" err="1" smtClean="0"/>
              <a:t>should</a:t>
            </a:r>
            <a:r>
              <a:rPr lang="nb-NO" dirty="0" smtClean="0"/>
              <a:t> </a:t>
            </a:r>
            <a:r>
              <a:rPr lang="nb-NO" dirty="0" err="1" smtClean="0"/>
              <a:t>eventually</a:t>
            </a:r>
            <a:r>
              <a:rPr lang="nb-NO" dirty="0" smtClean="0"/>
              <a:t> be </a:t>
            </a:r>
            <a:r>
              <a:rPr lang="nb-NO" dirty="0" err="1" smtClean="0"/>
              <a:t>reduced</a:t>
            </a:r>
            <a:r>
              <a:rPr lang="nb-NO" dirty="0" smtClean="0"/>
              <a:t>, </a:t>
            </a:r>
            <a:r>
              <a:rPr lang="nb-NO" dirty="0" err="1" smtClean="0"/>
              <a:t>these</a:t>
            </a:r>
            <a:r>
              <a:rPr lang="nb-NO" dirty="0" smtClean="0"/>
              <a:t> </a:t>
            </a:r>
            <a:r>
              <a:rPr lang="nb-NO" dirty="0" err="1" smtClean="0"/>
              <a:t>funds</a:t>
            </a:r>
            <a:r>
              <a:rPr lang="nb-NO" dirty="0" smtClean="0"/>
              <a:t> </a:t>
            </a:r>
            <a:r>
              <a:rPr lang="nb-NO" dirty="0" err="1" smtClean="0"/>
              <a:t>should</a:t>
            </a:r>
            <a:r>
              <a:rPr lang="nb-NO" dirty="0" smtClean="0"/>
              <a:t> </a:t>
            </a:r>
            <a:r>
              <a:rPr lang="nb-NO" dirty="0" err="1" smtClean="0"/>
              <a:t>maybe</a:t>
            </a:r>
            <a:r>
              <a:rPr lang="nb-NO" dirty="0" smtClean="0"/>
              <a:t> be </a:t>
            </a:r>
            <a:r>
              <a:rPr lang="nb-NO" dirty="0" err="1" smtClean="0"/>
              <a:t>directed</a:t>
            </a:r>
            <a:r>
              <a:rPr lang="nb-NO" dirty="0" smtClean="0"/>
              <a:t> to cover </a:t>
            </a:r>
            <a:r>
              <a:rPr lang="nb-NO" dirty="0" err="1" smtClean="0"/>
              <a:t>researchers</a:t>
            </a:r>
            <a:r>
              <a:rPr lang="nb-NO" dirty="0" smtClean="0"/>
              <a:t>’ </a:t>
            </a:r>
            <a:r>
              <a:rPr lang="nb-NO" dirty="0" err="1" smtClean="0"/>
              <a:t>publication</a:t>
            </a:r>
            <a:r>
              <a:rPr lang="nb-NO" dirty="0" smtClean="0"/>
              <a:t> </a:t>
            </a:r>
            <a:r>
              <a:rPr lang="nb-NO" dirty="0" err="1" smtClean="0"/>
              <a:t>costs</a:t>
            </a:r>
            <a:r>
              <a:rPr lang="nb-NO" dirty="0" smtClean="0"/>
              <a:t>?</a:t>
            </a:r>
          </a:p>
          <a:p>
            <a:pPr marL="685800" lvl="1"/>
            <a:r>
              <a:rPr lang="nb-NO" dirty="0" err="1" smtClean="0"/>
              <a:t>if</a:t>
            </a:r>
            <a:r>
              <a:rPr lang="nb-NO" dirty="0" smtClean="0"/>
              <a:t> </a:t>
            </a:r>
            <a:r>
              <a:rPr lang="nb-NO" dirty="0" err="1" smtClean="0"/>
              <a:t>we</a:t>
            </a:r>
            <a:r>
              <a:rPr lang="nb-NO" dirty="0" smtClean="0"/>
              <a:t> </a:t>
            </a:r>
            <a:r>
              <a:rPr lang="nb-NO" dirty="0" err="1" smtClean="0"/>
              <a:t>isolate</a:t>
            </a:r>
            <a:r>
              <a:rPr lang="nb-NO" dirty="0" smtClean="0"/>
              <a:t> </a:t>
            </a:r>
            <a:r>
              <a:rPr lang="nb-NO" dirty="0" err="1" smtClean="0"/>
              <a:t>authors</a:t>
            </a:r>
            <a:r>
              <a:rPr lang="nb-NO" dirty="0" smtClean="0"/>
              <a:t> from </a:t>
            </a:r>
            <a:r>
              <a:rPr lang="nb-NO" dirty="0" err="1" smtClean="0"/>
              <a:t>costs</a:t>
            </a:r>
            <a:r>
              <a:rPr lang="nb-NO" dirty="0" smtClean="0"/>
              <a:t>,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large</a:t>
            </a:r>
            <a:r>
              <a:rPr lang="nb-NO" dirty="0" smtClean="0"/>
              <a:t> </a:t>
            </a:r>
            <a:r>
              <a:rPr lang="nb-NO" dirty="0" err="1" smtClean="0"/>
              <a:t>expensive</a:t>
            </a:r>
            <a:r>
              <a:rPr lang="nb-NO" dirty="0" smtClean="0"/>
              <a:t> </a:t>
            </a:r>
            <a:r>
              <a:rPr lang="nb-NO" dirty="0" err="1" smtClean="0"/>
              <a:t>publishers</a:t>
            </a:r>
            <a:r>
              <a:rPr lang="nb-NO" dirty="0" smtClean="0"/>
              <a:t> </a:t>
            </a:r>
            <a:r>
              <a:rPr lang="nb-NO" dirty="0" err="1" smtClean="0"/>
              <a:t>will</a:t>
            </a:r>
            <a:r>
              <a:rPr lang="nb-NO" dirty="0" smtClean="0"/>
              <a:t> </a:t>
            </a:r>
            <a:r>
              <a:rPr lang="nb-NO" dirty="0" err="1" smtClean="0"/>
              <a:t>continue</a:t>
            </a:r>
            <a:r>
              <a:rPr lang="nb-NO" dirty="0" smtClean="0"/>
              <a:t> to </a:t>
            </a:r>
            <a:r>
              <a:rPr lang="nb-NO" dirty="0" err="1" smtClean="0"/>
              <a:t>earn</a:t>
            </a:r>
            <a:r>
              <a:rPr lang="nb-NO" dirty="0" smtClean="0"/>
              <a:t> </a:t>
            </a:r>
            <a:r>
              <a:rPr lang="nb-NO" dirty="0" err="1" smtClean="0"/>
              <a:t>too</a:t>
            </a:r>
            <a:r>
              <a:rPr lang="nb-NO" dirty="0" smtClean="0"/>
              <a:t> </a:t>
            </a:r>
            <a:r>
              <a:rPr lang="nb-NO" dirty="0" err="1" smtClean="0"/>
              <a:t>much</a:t>
            </a:r>
            <a:r>
              <a:rPr lang="nb-NO" dirty="0" smtClean="0"/>
              <a:t> </a:t>
            </a:r>
          </a:p>
          <a:p>
            <a:pPr marL="1085850" lvl="2"/>
            <a:r>
              <a:rPr lang="nb-NO" dirty="0" smtClean="0"/>
              <a:t>The </a:t>
            </a:r>
            <a:r>
              <a:rPr lang="nb-NO" dirty="0" err="1" smtClean="0"/>
              <a:t>cheap</a:t>
            </a:r>
            <a:r>
              <a:rPr lang="nb-NO" dirty="0" smtClean="0"/>
              <a:t> </a:t>
            </a:r>
            <a:r>
              <a:rPr lang="nb-NO" dirty="0" err="1" smtClean="0"/>
              <a:t>ones</a:t>
            </a:r>
            <a:r>
              <a:rPr lang="nb-NO" dirty="0" smtClean="0"/>
              <a:t> </a:t>
            </a:r>
            <a:r>
              <a:rPr lang="nb-NO" dirty="0" err="1" smtClean="0"/>
              <a:t>will</a:t>
            </a:r>
            <a:r>
              <a:rPr lang="nb-NO" dirty="0" smtClean="0"/>
              <a:t> have </a:t>
            </a:r>
            <a:r>
              <a:rPr lang="nb-NO" dirty="0" err="1" smtClean="0"/>
              <a:t>no</a:t>
            </a:r>
            <a:r>
              <a:rPr lang="nb-NO" dirty="0" smtClean="0"/>
              <a:t> </a:t>
            </a:r>
            <a:r>
              <a:rPr lang="nb-NO" dirty="0" err="1" smtClean="0"/>
              <a:t>advantage</a:t>
            </a:r>
            <a:r>
              <a:rPr lang="nb-NO" dirty="0" smtClean="0"/>
              <a:t> </a:t>
            </a:r>
            <a:r>
              <a:rPr lang="nb-NO" dirty="0" err="1" smtClean="0"/>
              <a:t>through</a:t>
            </a:r>
            <a:r>
              <a:rPr lang="nb-NO" dirty="0" smtClean="0"/>
              <a:t> </a:t>
            </a:r>
            <a:r>
              <a:rPr lang="nb-NO" dirty="0" err="1" smtClean="0"/>
              <a:t>being</a:t>
            </a:r>
            <a:r>
              <a:rPr lang="nb-NO" dirty="0" smtClean="0"/>
              <a:t> </a:t>
            </a:r>
            <a:r>
              <a:rPr lang="nb-NO" dirty="0" err="1" smtClean="0"/>
              <a:t>cheap</a:t>
            </a:r>
            <a:endParaRPr lang="nb-NO" dirty="0" smtClean="0"/>
          </a:p>
          <a:p>
            <a:pPr marL="685800" lvl="1"/>
            <a:r>
              <a:rPr lang="nb-NO" b="1" dirty="0" smtClean="0"/>
              <a:t>No </a:t>
            </a:r>
            <a:r>
              <a:rPr lang="nb-NO" b="1" dirty="0" err="1" smtClean="0"/>
              <a:t>big</a:t>
            </a:r>
            <a:r>
              <a:rPr lang="nb-NO" b="1" dirty="0" smtClean="0"/>
              <a:t> </a:t>
            </a:r>
            <a:r>
              <a:rPr lang="nb-NO" b="1" dirty="0" err="1" smtClean="0"/>
              <a:t>deals</a:t>
            </a:r>
            <a:r>
              <a:rPr lang="nb-NO" b="1" dirty="0" smtClean="0"/>
              <a:t>! – </a:t>
            </a:r>
            <a:r>
              <a:rPr lang="nb-NO" b="1" dirty="0" err="1" smtClean="0"/>
              <a:t>through</a:t>
            </a:r>
            <a:r>
              <a:rPr lang="nb-NO" b="1" dirty="0" smtClean="0"/>
              <a:t> </a:t>
            </a:r>
            <a:r>
              <a:rPr lang="nb-NO" b="1" dirty="0" err="1" smtClean="0"/>
              <a:t>them</a:t>
            </a:r>
            <a:r>
              <a:rPr lang="nb-NO" b="1" dirty="0" smtClean="0"/>
              <a:t> </a:t>
            </a:r>
            <a:r>
              <a:rPr lang="nb-NO" b="1" dirty="0" err="1" smtClean="0"/>
              <a:t>we</a:t>
            </a:r>
            <a:r>
              <a:rPr lang="nb-NO" b="1" dirty="0" smtClean="0"/>
              <a:t> let </a:t>
            </a:r>
            <a:r>
              <a:rPr lang="nb-NO" b="1" dirty="0" err="1" smtClean="0"/>
              <a:t>the</a:t>
            </a:r>
            <a:r>
              <a:rPr lang="nb-NO" b="1" dirty="0" smtClean="0"/>
              <a:t> </a:t>
            </a:r>
            <a:r>
              <a:rPr lang="nb-NO" b="1" dirty="0" err="1" smtClean="0"/>
              <a:t>big</a:t>
            </a:r>
            <a:r>
              <a:rPr lang="nb-NO" b="1" dirty="0" smtClean="0"/>
              <a:t> </a:t>
            </a:r>
            <a:r>
              <a:rPr lang="nb-NO" b="1" dirty="0" err="1" smtClean="0"/>
              <a:t>publishers</a:t>
            </a:r>
            <a:r>
              <a:rPr lang="nb-NO" b="1" dirty="0" smtClean="0"/>
              <a:t> </a:t>
            </a:r>
            <a:r>
              <a:rPr lang="nb-NO" b="1" dirty="0" err="1" smtClean="0"/>
              <a:t>drain</a:t>
            </a:r>
            <a:r>
              <a:rPr lang="nb-NO" b="1" dirty="0" smtClean="0"/>
              <a:t> </a:t>
            </a:r>
            <a:r>
              <a:rPr lang="nb-NO" b="1" dirty="0" err="1" smtClean="0"/>
              <a:t>our</a:t>
            </a:r>
            <a:r>
              <a:rPr lang="nb-NO" b="1" dirty="0" smtClean="0"/>
              <a:t> </a:t>
            </a:r>
            <a:r>
              <a:rPr lang="nb-NO" b="1" dirty="0" err="1" smtClean="0"/>
              <a:t>purses</a:t>
            </a:r>
            <a:endParaRPr lang="nb-NO" b="1" dirty="0"/>
          </a:p>
          <a:p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49332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But</a:t>
            </a:r>
            <a:r>
              <a:rPr lang="nb-NO" dirty="0" smtClean="0"/>
              <a:t> just </a:t>
            </a:r>
            <a:r>
              <a:rPr lang="nb-NO" dirty="0" err="1" smtClean="0"/>
              <a:t>now</a:t>
            </a:r>
            <a:r>
              <a:rPr lang="nb-NO" dirty="0" smtClean="0"/>
              <a:t>: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smtClean="0"/>
              <a:t>The </a:t>
            </a:r>
            <a:r>
              <a:rPr lang="nb-NO" dirty="0" err="1" smtClean="0"/>
              <a:t>main</a:t>
            </a:r>
            <a:r>
              <a:rPr lang="nb-NO" dirty="0" smtClean="0"/>
              <a:t> </a:t>
            </a:r>
            <a:r>
              <a:rPr lang="nb-NO" dirty="0" err="1" smtClean="0"/>
              <a:t>challenge</a:t>
            </a:r>
            <a:r>
              <a:rPr lang="nb-NO" dirty="0" smtClean="0"/>
              <a:t> is to make </a:t>
            </a:r>
            <a:r>
              <a:rPr lang="nb-NO" dirty="0" err="1" smtClean="0"/>
              <a:t>authors</a:t>
            </a:r>
            <a:r>
              <a:rPr lang="nb-NO" dirty="0" smtClean="0"/>
              <a:t> </a:t>
            </a:r>
            <a:r>
              <a:rPr lang="nb-NO" dirty="0" err="1" smtClean="0"/>
              <a:t>publish</a:t>
            </a:r>
            <a:r>
              <a:rPr lang="nb-NO" dirty="0" smtClean="0"/>
              <a:t> more in Open Access journals</a:t>
            </a:r>
          </a:p>
          <a:p>
            <a:pPr lvl="1"/>
            <a:r>
              <a:rPr lang="nb-NO" dirty="0" err="1" smtClean="0"/>
              <a:t>Financing</a:t>
            </a:r>
            <a:r>
              <a:rPr lang="nb-NO" dirty="0" smtClean="0"/>
              <a:t> APCs is </a:t>
            </a:r>
            <a:r>
              <a:rPr lang="nb-NO" dirty="0" err="1" smtClean="0"/>
              <a:t>one</a:t>
            </a:r>
            <a:r>
              <a:rPr lang="nb-NO" dirty="0" smtClean="0"/>
              <a:t> </a:t>
            </a:r>
            <a:r>
              <a:rPr lang="nb-NO" dirty="0" err="1" smtClean="0"/>
              <a:t>tool</a:t>
            </a:r>
            <a:r>
              <a:rPr lang="nb-NO" dirty="0" smtClean="0"/>
              <a:t> </a:t>
            </a:r>
          </a:p>
          <a:p>
            <a:pPr lvl="1"/>
            <a:r>
              <a:rPr lang="nb-NO" dirty="0" err="1" smtClean="0"/>
              <a:t>Informing</a:t>
            </a:r>
            <a:r>
              <a:rPr lang="nb-NO" dirty="0" smtClean="0"/>
              <a:t> </a:t>
            </a:r>
            <a:r>
              <a:rPr lang="nb-NO" dirty="0" err="1" smtClean="0"/>
              <a:t>about</a:t>
            </a:r>
            <a:r>
              <a:rPr lang="nb-NO" dirty="0" smtClean="0"/>
              <a:t> (</a:t>
            </a:r>
            <a:r>
              <a:rPr lang="nb-NO" dirty="0" err="1" smtClean="0"/>
              <a:t>good</a:t>
            </a:r>
            <a:r>
              <a:rPr lang="nb-NO" dirty="0" smtClean="0"/>
              <a:t>) OA journals </a:t>
            </a:r>
            <a:r>
              <a:rPr lang="nb-NO" dirty="0" err="1" smtClean="0"/>
              <a:t>another</a:t>
            </a:r>
            <a:endParaRPr lang="nb-NO" dirty="0" smtClean="0"/>
          </a:p>
          <a:p>
            <a:r>
              <a:rPr lang="nb-NO" dirty="0" smtClean="0"/>
              <a:t>A </a:t>
            </a:r>
            <a:r>
              <a:rPr lang="nb-NO" dirty="0" err="1" smtClean="0"/>
              <a:t>current</a:t>
            </a:r>
            <a:r>
              <a:rPr lang="nb-NO" dirty="0" smtClean="0"/>
              <a:t> problem is «</a:t>
            </a:r>
            <a:r>
              <a:rPr lang="nb-NO" dirty="0" err="1" smtClean="0"/>
              <a:t>predatory</a:t>
            </a:r>
            <a:r>
              <a:rPr lang="nb-NO" dirty="0" smtClean="0"/>
              <a:t> OA </a:t>
            </a:r>
            <a:r>
              <a:rPr lang="nb-NO" dirty="0" err="1" smtClean="0"/>
              <a:t>publishers</a:t>
            </a:r>
            <a:r>
              <a:rPr lang="nb-NO" dirty="0" smtClean="0"/>
              <a:t>»</a:t>
            </a:r>
          </a:p>
          <a:p>
            <a:pPr lvl="1"/>
            <a:r>
              <a:rPr lang="nb-NO" dirty="0" smtClean="0"/>
              <a:t>An </a:t>
            </a:r>
            <a:r>
              <a:rPr lang="nb-NO" dirty="0" err="1" smtClean="0"/>
              <a:t>actual</a:t>
            </a:r>
            <a:r>
              <a:rPr lang="nb-NO" dirty="0" smtClean="0"/>
              <a:t> problem for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reputation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OA</a:t>
            </a:r>
          </a:p>
          <a:p>
            <a:pPr lvl="1"/>
            <a:r>
              <a:rPr lang="nb-NO" dirty="0" err="1" smtClean="0"/>
              <a:t>But</a:t>
            </a:r>
            <a:r>
              <a:rPr lang="nb-NO" dirty="0" smtClean="0"/>
              <a:t> not an </a:t>
            </a:r>
            <a:r>
              <a:rPr lang="nb-NO" dirty="0" err="1" smtClean="0"/>
              <a:t>economic</a:t>
            </a:r>
            <a:r>
              <a:rPr lang="nb-NO" dirty="0" smtClean="0"/>
              <a:t> problem</a:t>
            </a:r>
          </a:p>
          <a:p>
            <a:pPr lvl="2"/>
            <a:r>
              <a:rPr lang="nb-NO" dirty="0" err="1" smtClean="0"/>
              <a:t>They</a:t>
            </a:r>
            <a:r>
              <a:rPr lang="nb-NO" dirty="0" smtClean="0"/>
              <a:t> </a:t>
            </a:r>
            <a:r>
              <a:rPr lang="nb-NO" dirty="0" err="1" smtClean="0"/>
              <a:t>may</a:t>
            </a:r>
            <a:r>
              <a:rPr lang="nb-NO" dirty="0" smtClean="0"/>
              <a:t> «</a:t>
            </a:r>
            <a:r>
              <a:rPr lang="nb-NO" dirty="0" err="1" smtClean="0"/>
              <a:t>steal</a:t>
            </a:r>
            <a:r>
              <a:rPr lang="nb-NO" dirty="0" smtClean="0"/>
              <a:t>» </a:t>
            </a:r>
            <a:r>
              <a:rPr lang="nb-NO" dirty="0" err="1" smtClean="0"/>
              <a:t>some</a:t>
            </a:r>
            <a:r>
              <a:rPr lang="nb-NO" dirty="0" smtClean="0"/>
              <a:t> </a:t>
            </a:r>
            <a:r>
              <a:rPr lang="nb-NO" dirty="0" err="1" smtClean="0"/>
              <a:t>tens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million USD a </a:t>
            </a:r>
            <a:r>
              <a:rPr lang="nb-NO" dirty="0" err="1" smtClean="0"/>
              <a:t>year</a:t>
            </a:r>
            <a:endParaRPr lang="nb-NO" dirty="0" smtClean="0"/>
          </a:p>
          <a:p>
            <a:pPr lvl="2"/>
            <a:r>
              <a:rPr lang="nb-NO" dirty="0" smtClean="0"/>
              <a:t>Elsevier has operating </a:t>
            </a:r>
            <a:r>
              <a:rPr lang="nb-NO" dirty="0" err="1" smtClean="0"/>
              <a:t>profits</a:t>
            </a:r>
            <a:r>
              <a:rPr lang="nb-NO" dirty="0" smtClean="0"/>
              <a:t> </a:t>
            </a:r>
            <a:r>
              <a:rPr lang="nb-NO" dirty="0" err="1" smtClean="0"/>
              <a:t>of</a:t>
            </a:r>
            <a:r>
              <a:rPr lang="nb-NO" dirty="0" smtClean="0"/>
              <a:t> 1.2 billion USD a </a:t>
            </a:r>
            <a:r>
              <a:rPr lang="nb-NO" dirty="0" err="1" smtClean="0"/>
              <a:t>year</a:t>
            </a:r>
            <a:endParaRPr lang="nb-NO" dirty="0" smtClean="0"/>
          </a:p>
          <a:p>
            <a:pPr lvl="2"/>
            <a:r>
              <a:rPr lang="nb-NO" dirty="0" err="1" smtClean="0"/>
              <a:t>Now</a:t>
            </a:r>
            <a:r>
              <a:rPr lang="nb-NO" dirty="0" smtClean="0"/>
              <a:t>, </a:t>
            </a:r>
            <a:r>
              <a:rPr lang="nb-NO" dirty="0" err="1" smtClean="0"/>
              <a:t>who’s</a:t>
            </a:r>
            <a:r>
              <a:rPr lang="nb-NO" dirty="0" smtClean="0"/>
              <a:t> </a:t>
            </a:r>
            <a:r>
              <a:rPr lang="nb-NO" dirty="0" err="1" smtClean="0"/>
              <a:t>the</a:t>
            </a:r>
            <a:r>
              <a:rPr lang="nb-NO" dirty="0" smtClean="0"/>
              <a:t> </a:t>
            </a:r>
            <a:r>
              <a:rPr lang="nb-NO" dirty="0" err="1" smtClean="0"/>
              <a:t>big</a:t>
            </a:r>
            <a:r>
              <a:rPr lang="nb-NO" dirty="0" smtClean="0"/>
              <a:t> predator? 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01137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Some</a:t>
            </a:r>
            <a:r>
              <a:rPr lang="nb-NO" dirty="0" smtClean="0"/>
              <a:t> Tromsø </a:t>
            </a:r>
            <a:r>
              <a:rPr lang="nb-NO" dirty="0" err="1" smtClean="0"/>
              <a:t>numbers</a:t>
            </a:r>
            <a:endParaRPr lang="nb-NO" dirty="0"/>
          </a:p>
        </p:txBody>
      </p:sp>
      <p:sp>
        <p:nvSpPr>
          <p:cNvPr id="6" name="Plassholder for innhold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sz="2400" dirty="0" err="1" smtClean="0"/>
              <a:t>Funding</a:t>
            </a:r>
            <a:r>
              <a:rPr lang="nb-NO" sz="2400" dirty="0" smtClean="0"/>
              <a:t> is </a:t>
            </a:r>
            <a:r>
              <a:rPr lang="nb-NO" sz="2400" dirty="0" err="1" smtClean="0"/>
              <a:t>skewed</a:t>
            </a:r>
            <a:endParaRPr lang="nb-NO" sz="2400" dirty="0" smtClean="0"/>
          </a:p>
          <a:p>
            <a:pPr lvl="1"/>
            <a:r>
              <a:rPr lang="nb-NO" sz="2000" dirty="0" smtClean="0"/>
              <a:t>Health </a:t>
            </a:r>
            <a:r>
              <a:rPr lang="nb-NO" sz="2000" dirty="0" err="1" smtClean="0"/>
              <a:t>takes</a:t>
            </a:r>
            <a:r>
              <a:rPr lang="nb-NO" sz="2000" dirty="0" smtClean="0"/>
              <a:t> all (</a:t>
            </a:r>
            <a:r>
              <a:rPr lang="nb-NO" sz="2000" dirty="0" err="1" smtClean="0"/>
              <a:t>nearly</a:t>
            </a:r>
            <a:r>
              <a:rPr lang="nb-NO" sz="2000" dirty="0" smtClean="0"/>
              <a:t>) </a:t>
            </a:r>
          </a:p>
          <a:p>
            <a:pPr lvl="1"/>
            <a:r>
              <a:rPr lang="nb-NO" sz="2000" dirty="0" smtClean="0"/>
              <a:t>Law and arts </a:t>
            </a:r>
            <a:r>
              <a:rPr lang="nb-NO" sz="2000" dirty="0" err="1" smtClean="0"/>
              <a:t>get</a:t>
            </a:r>
            <a:r>
              <a:rPr lang="nb-NO" sz="2000" dirty="0" smtClean="0"/>
              <a:t> </a:t>
            </a:r>
            <a:r>
              <a:rPr lang="nb-NO" sz="2000" dirty="0" err="1" smtClean="0"/>
              <a:t>nothing</a:t>
            </a:r>
            <a:endParaRPr lang="nb-NO" sz="2000" dirty="0"/>
          </a:p>
          <a:p>
            <a:r>
              <a:rPr lang="nb-NO" sz="2000" dirty="0" err="1" smtClean="0"/>
              <a:t>Faculty</a:t>
            </a:r>
            <a:r>
              <a:rPr lang="nb-NO" sz="2000" dirty="0" smtClean="0"/>
              <a:t> </a:t>
            </a:r>
            <a:r>
              <a:rPr lang="nb-NO" sz="2000" dirty="0" err="1" smtClean="0"/>
              <a:t>of</a:t>
            </a:r>
            <a:r>
              <a:rPr lang="nb-NO" sz="2000" dirty="0" smtClean="0"/>
              <a:t> </a:t>
            </a:r>
            <a:r>
              <a:rPr lang="nb-NO" sz="2000" dirty="0" err="1" smtClean="0"/>
              <a:t>Humanities</a:t>
            </a:r>
            <a:r>
              <a:rPr lang="nb-NO" sz="2000" dirty="0" smtClean="0"/>
              <a:t>, </a:t>
            </a:r>
            <a:r>
              <a:rPr lang="nb-NO" sz="2000" dirty="0" err="1" smtClean="0"/>
              <a:t>Social</a:t>
            </a:r>
            <a:r>
              <a:rPr lang="nb-NO" sz="2000" dirty="0" smtClean="0"/>
              <a:t> Sciences and </a:t>
            </a:r>
            <a:r>
              <a:rPr lang="nb-NO" sz="2000" dirty="0" err="1"/>
              <a:t>E</a:t>
            </a:r>
            <a:r>
              <a:rPr lang="nb-NO" sz="2000" dirty="0" err="1" smtClean="0"/>
              <a:t>ducation</a:t>
            </a:r>
            <a:r>
              <a:rPr lang="nb-NO" sz="2000" dirty="0" smtClean="0"/>
              <a:t> </a:t>
            </a:r>
            <a:r>
              <a:rPr lang="nb-NO" sz="2000" dirty="0" err="1" smtClean="0"/>
              <a:t>publish</a:t>
            </a:r>
            <a:r>
              <a:rPr lang="nb-NO" sz="2000" dirty="0" smtClean="0"/>
              <a:t> </a:t>
            </a:r>
            <a:r>
              <a:rPr lang="nb-NO" sz="2000" dirty="0" err="1" smtClean="0"/>
              <a:t>some</a:t>
            </a:r>
            <a:r>
              <a:rPr lang="nb-NO" sz="2000" dirty="0" smtClean="0"/>
              <a:t> OA, </a:t>
            </a:r>
            <a:r>
              <a:rPr lang="nb-NO" sz="2000" dirty="0" err="1" smtClean="0"/>
              <a:t>but</a:t>
            </a:r>
            <a:r>
              <a:rPr lang="nb-NO" sz="2000" dirty="0" smtClean="0"/>
              <a:t> in non-APC journals</a:t>
            </a:r>
            <a:endParaRPr lang="nb-NO" sz="2000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15</a:t>
            </a:fld>
            <a:endParaRPr lang="nb-NO"/>
          </a:p>
        </p:txBody>
      </p:sp>
      <p:graphicFrame>
        <p:nvGraphicFramePr>
          <p:cNvPr id="8" name="Plassholder for innhold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65614993"/>
              </p:ext>
            </p:extLst>
          </p:nvPr>
        </p:nvGraphicFramePr>
        <p:xfrm>
          <a:off x="4240213" y="2708275"/>
          <a:ext cx="350043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5340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Who </a:t>
            </a:r>
            <a:r>
              <a:rPr lang="nb-NO" dirty="0" err="1" smtClean="0"/>
              <a:t>gets</a:t>
            </a:r>
            <a:r>
              <a:rPr lang="nb-NO" dirty="0" smtClean="0"/>
              <a:t> </a:t>
            </a:r>
            <a:r>
              <a:rPr lang="nb-NO" dirty="0" err="1" smtClean="0"/>
              <a:t>funding</a:t>
            </a:r>
            <a:r>
              <a:rPr lang="nb-NO" dirty="0" smtClean="0"/>
              <a:t>?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nb-NO" dirty="0" smtClean="0"/>
              <a:t>A </a:t>
            </a:r>
            <a:r>
              <a:rPr lang="nb-NO" dirty="0" err="1" smtClean="0"/>
              <a:t>good</a:t>
            </a:r>
            <a:r>
              <a:rPr lang="nb-NO" dirty="0" smtClean="0"/>
              <a:t> </a:t>
            </a:r>
            <a:r>
              <a:rPr lang="nb-NO" dirty="0" err="1" smtClean="0"/>
              <a:t>balance</a:t>
            </a:r>
            <a:r>
              <a:rPr lang="nb-NO" dirty="0" smtClean="0"/>
              <a:t> </a:t>
            </a:r>
            <a:r>
              <a:rPr lang="nb-NO" dirty="0" err="1" smtClean="0"/>
              <a:t>between</a:t>
            </a:r>
            <a:r>
              <a:rPr lang="nb-NO" dirty="0" smtClean="0"/>
              <a:t> </a:t>
            </a:r>
            <a:r>
              <a:rPr lang="nb-NO" dirty="0" err="1" smtClean="0"/>
              <a:t>author</a:t>
            </a:r>
            <a:r>
              <a:rPr lang="nb-NO" dirty="0" smtClean="0"/>
              <a:t> </a:t>
            </a:r>
            <a:r>
              <a:rPr lang="nb-NO" dirty="0" err="1" smtClean="0"/>
              <a:t>groups</a:t>
            </a:r>
            <a:endParaRPr lang="nb-NO" dirty="0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C40F19-7E39-4324-AB5F-132A3C0DC912}" type="slidenum">
              <a:rPr lang="nb-NO" smtClean="0"/>
              <a:pPr/>
              <a:t>16</a:t>
            </a:fld>
            <a:endParaRPr lang="nb-NO"/>
          </a:p>
        </p:txBody>
      </p:sp>
      <p:graphicFrame>
        <p:nvGraphicFramePr>
          <p:cNvPr id="8" name="Plassholder for innhold 7"/>
          <p:cNvGraphicFramePr>
            <a:graphicFrameLocks noGrp="1"/>
          </p:cNvGraphicFramePr>
          <p:nvPr>
            <p:ph sz="half" idx="2"/>
          </p:nvPr>
        </p:nvGraphicFramePr>
        <p:xfrm>
          <a:off x="4240213" y="2708275"/>
          <a:ext cx="350043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729738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err="1" smtClean="0"/>
              <a:t>Some</a:t>
            </a:r>
            <a:r>
              <a:rPr lang="nb-NO" dirty="0" smtClean="0"/>
              <a:t> </a:t>
            </a:r>
            <a:r>
              <a:rPr lang="nb-NO" dirty="0" err="1" smtClean="0"/>
              <a:t>get</a:t>
            </a:r>
            <a:r>
              <a:rPr lang="nb-NO" dirty="0" smtClean="0"/>
              <a:t> more </a:t>
            </a:r>
            <a:r>
              <a:rPr lang="nb-NO" dirty="0" err="1" smtClean="0"/>
              <a:t>than</a:t>
            </a:r>
            <a:r>
              <a:rPr lang="nb-NO" dirty="0" smtClean="0"/>
              <a:t> </a:t>
            </a:r>
            <a:r>
              <a:rPr lang="nb-NO" dirty="0" err="1" smtClean="0"/>
              <a:t>others</a:t>
            </a:r>
            <a:r>
              <a:rPr lang="nb-NO" dirty="0" smtClean="0"/>
              <a:t> …</a:t>
            </a:r>
            <a:endParaRPr lang="nb-NO" dirty="0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C40F19-7E39-4324-AB5F-132A3C0DC912}" type="slidenum">
              <a:rPr lang="nb-NO" smtClean="0"/>
              <a:pPr/>
              <a:t>17</a:t>
            </a:fld>
            <a:endParaRPr lang="nb-NO"/>
          </a:p>
        </p:txBody>
      </p:sp>
      <p:graphicFrame>
        <p:nvGraphicFramePr>
          <p:cNvPr id="8" name="Plassholder for innhold 7"/>
          <p:cNvGraphicFramePr>
            <a:graphicFrameLocks noGrp="1"/>
          </p:cNvGraphicFramePr>
          <p:nvPr>
            <p:ph idx="1"/>
          </p:nvPr>
        </p:nvGraphicFramePr>
        <p:xfrm>
          <a:off x="588963" y="2708275"/>
          <a:ext cx="715168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59731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And </a:t>
            </a:r>
            <a:r>
              <a:rPr lang="nb-NO" dirty="0" err="1" smtClean="0"/>
              <a:t>some</a:t>
            </a:r>
            <a:r>
              <a:rPr lang="nb-NO" dirty="0" smtClean="0"/>
              <a:t> </a:t>
            </a:r>
            <a:r>
              <a:rPr lang="nb-NO" dirty="0" err="1" smtClean="0"/>
              <a:t>publishers</a:t>
            </a:r>
            <a:r>
              <a:rPr lang="nb-NO" dirty="0" smtClean="0"/>
              <a:t> </a:t>
            </a:r>
            <a:r>
              <a:rPr lang="nb-NO" dirty="0" err="1" smtClean="0"/>
              <a:t>are</a:t>
            </a:r>
            <a:r>
              <a:rPr lang="nb-NO" dirty="0" smtClean="0"/>
              <a:t> more </a:t>
            </a:r>
            <a:r>
              <a:rPr lang="nb-NO" dirty="0" err="1" smtClean="0"/>
              <a:t>important</a:t>
            </a:r>
            <a:r>
              <a:rPr lang="nb-NO" dirty="0" smtClean="0"/>
              <a:t> to </a:t>
            </a:r>
            <a:r>
              <a:rPr lang="nb-NO" dirty="0" err="1" smtClean="0"/>
              <a:t>us</a:t>
            </a:r>
            <a:r>
              <a:rPr lang="nb-NO" dirty="0" smtClean="0"/>
              <a:t>, </a:t>
            </a:r>
            <a:r>
              <a:rPr lang="nb-NO" dirty="0" err="1" smtClean="0"/>
              <a:t>than</a:t>
            </a:r>
            <a:r>
              <a:rPr lang="nb-NO" dirty="0" smtClean="0"/>
              <a:t> </a:t>
            </a:r>
            <a:r>
              <a:rPr lang="nb-NO" dirty="0" err="1" smtClean="0"/>
              <a:t>others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09540-1A28-4B8D-BCC3-D318DE4C0FEF}" type="datetime1">
              <a:rPr lang="nb-NO" smtClean="0"/>
              <a:pPr/>
              <a:t>11.07.2014</a:t>
            </a:fld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42B262-9BA0-46BF-8D32-1F0033CCA57E}" type="slidenum">
              <a:rPr lang="nb-NO" smtClean="0"/>
              <a:pPr/>
              <a:t>18</a:t>
            </a:fld>
            <a:endParaRPr lang="nb-NO"/>
          </a:p>
        </p:txBody>
      </p:sp>
      <p:graphicFrame>
        <p:nvGraphicFramePr>
          <p:cNvPr id="7" name="Plassholder for innhold 6"/>
          <p:cNvGraphicFramePr>
            <a:graphicFrameLocks noGrp="1"/>
          </p:cNvGraphicFramePr>
          <p:nvPr>
            <p:ph idx="1"/>
          </p:nvPr>
        </p:nvGraphicFramePr>
        <p:xfrm>
          <a:off x="588963" y="2708275"/>
          <a:ext cx="7151687" cy="3600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69514291"/>
      </p:ext>
    </p:extLst>
  </p:cSld>
  <p:clrMapOvr>
    <a:masterClrMapping/>
  </p:clrMapOvr>
</p:sld>
</file>

<file path=ppt/theme/theme1.xml><?xml version="1.0" encoding="utf-8"?>
<a:theme xmlns:a="http://schemas.openxmlformats.org/drawingml/2006/main" name="UiT_liggende">
  <a:themeElements>
    <a:clrScheme name="UiT Blå_hv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UiT Blå_hvi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iT Blå_hv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iT Blå_hv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iT Blå_hv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iT Blå_hv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iT Blå_hv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iT Blå_hv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iT Blå_hv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iT Blå_hv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iT Blå_hv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iT Blå_hv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iT Blå_hv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iT Blå_hv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UiT_liggende</Template>
  <TotalTime>2548</TotalTime>
  <Words>1056</Words>
  <Application>Microsoft Office PowerPoint</Application>
  <PresentationFormat>Skjermfremvisning (4:3)</PresentationFormat>
  <Paragraphs>172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18</vt:i4>
      </vt:variant>
    </vt:vector>
  </HeadingPairs>
  <TitlesOfParts>
    <vt:vector size="19" baseType="lpstr">
      <vt:lpstr>UiT_liggende</vt:lpstr>
      <vt:lpstr>Experiences from the publication fund of the University of Tromsø</vt:lpstr>
      <vt:lpstr>How should the fund work?</vt:lpstr>
      <vt:lpstr>Our thoughts</vt:lpstr>
      <vt:lpstr>But …</vt:lpstr>
      <vt:lpstr>How much? (The noble art of guessing …)</vt:lpstr>
      <vt:lpstr>The rules</vt:lpstr>
      <vt:lpstr>Experiences</vt:lpstr>
      <vt:lpstr>… more experiences</vt:lpstr>
      <vt:lpstr>But then, in 2012 something happened</vt:lpstr>
      <vt:lpstr>The finances</vt:lpstr>
      <vt:lpstr>Why this development?</vt:lpstr>
      <vt:lpstr>In the future</vt:lpstr>
      <vt:lpstr>More challenges: We need to ensure price competition  </vt:lpstr>
      <vt:lpstr>But just now:</vt:lpstr>
      <vt:lpstr>Some Tromsø numbers</vt:lpstr>
      <vt:lpstr>Who gets funding?</vt:lpstr>
      <vt:lpstr>Some get more than others …</vt:lpstr>
      <vt:lpstr>And some publishers are more important to us, than others</vt:lpstr>
    </vt:vector>
  </TitlesOfParts>
  <Company>University of Tromsø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Økonomiske modeller for Open Access-publisering</dc:title>
  <dc:creator>Jan Erik Frantsvåg</dc:creator>
  <cp:lastModifiedBy>test</cp:lastModifiedBy>
  <cp:revision>77</cp:revision>
  <dcterms:created xsi:type="dcterms:W3CDTF">2012-10-03T12:27:09Z</dcterms:created>
  <dcterms:modified xsi:type="dcterms:W3CDTF">2014-07-11T11:21:16Z</dcterms:modified>
</cp:coreProperties>
</file>